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sr-Latn-BA" dirty="0">
                <a:solidFill>
                  <a:schemeClr val="bg2"/>
                </a:solidFill>
                <a:latin typeface="Abadi"/>
                <a:ea typeface="SF Pro" pitchFamily="2" charset="0"/>
                <a:cs typeface="SF Pro" pitchFamily="2" charset="0"/>
              </a:rPr>
              <a:t>Ognjen Kalajdžić</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2023/03/01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760069" cy="4351338"/>
          </a:xfrm>
          <a:prstGeom prst="rect">
            <a:avLst/>
          </a:prstGeom>
        </p:spPr>
        <p:txBody>
          <a:bodyPr/>
          <a:lstStyle/>
          <a:p>
            <a:r>
              <a:rPr lang="en-US" sz="2200" b="0" i="0" dirty="0">
                <a:solidFill>
                  <a:srgbClr val="4D5156"/>
                </a:solidFill>
                <a:effectLst/>
                <a:latin typeface="Abadi" panose="020B0604020104020204" pitchFamily="34" charset="0"/>
              </a:rPr>
              <a:t>We made the data more accessible and easier to analyze through the three steps:</a:t>
            </a:r>
          </a:p>
          <a:p>
            <a:pPr lvl="1"/>
            <a:r>
              <a:rPr lang="en-US" sz="1400" dirty="0">
                <a:solidFill>
                  <a:srgbClr val="0070C0"/>
                </a:solidFill>
              </a:rPr>
              <a:t>We performed exploratory data analysis and determined the training labels.</a:t>
            </a:r>
          </a:p>
          <a:p>
            <a:pPr lvl="1"/>
            <a:r>
              <a:rPr lang="en-US" sz="1400" dirty="0">
                <a:solidFill>
                  <a:srgbClr val="0070C0"/>
                </a:solidFill>
              </a:rPr>
              <a:t>We calculated the number of launches at each site, and the number and occurrence of each orbits.</a:t>
            </a:r>
          </a:p>
          <a:p>
            <a:pPr lvl="1"/>
            <a:r>
              <a:rPr lang="en-US" sz="1400" dirty="0">
                <a:solidFill>
                  <a:srgbClr val="0070C0"/>
                </a:solidFill>
              </a:rPr>
              <a:t>We created landing outcome label from outcome column and exported the results to csv.</a:t>
            </a:r>
          </a:p>
          <a:p>
            <a:pPr marL="457200" lvl="1" indent="0">
              <a:buNone/>
            </a:pPr>
            <a:endParaRPr lang="en-US" sz="1800" b="0" i="0" dirty="0">
              <a:solidFill>
                <a:srgbClr val="0070C0"/>
              </a:solidFill>
              <a:effectLst/>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a:t>
            </a:r>
          </a:p>
          <a:p>
            <a:pPr marL="0" indent="0">
              <a:buNone/>
            </a:pPr>
            <a:r>
              <a:rPr lang="en-US" sz="1400" dirty="0">
                <a:solidFill>
                  <a:srgbClr val="0070C0"/>
                </a:solidFill>
              </a:rPr>
              <a:t>https://github.com/ognjen104/Final-DS-course/blob/master/Data%20wrangling.ipynb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05697DA-DF06-2016-E782-1BA839AC4590}"/>
              </a:ext>
            </a:extLst>
          </p:cNvPr>
          <p:cNvPicPr>
            <a:picLocks noChangeAspect="1"/>
          </p:cNvPicPr>
          <p:nvPr/>
        </p:nvPicPr>
        <p:blipFill>
          <a:blip r:embed="rId3"/>
          <a:stretch>
            <a:fillRect/>
          </a:stretch>
        </p:blipFill>
        <p:spPr>
          <a:xfrm>
            <a:off x="7259321" y="3296920"/>
            <a:ext cx="3855719" cy="306361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We have visualized the relationship between flight number and launch Site, payload and launch site, success rate of each orbit type, flight number and orbit type, the launch success yearly trend.</a:t>
            </a:r>
          </a:p>
          <a:p>
            <a:pPr marL="0" indent="0">
              <a:lnSpc>
                <a:spcPct val="100000"/>
              </a:lnSpc>
              <a:spcBef>
                <a:spcPts val="1400"/>
              </a:spcBef>
              <a:buNone/>
            </a:pPr>
            <a:endParaRPr lang="en-US" sz="2200" dirty="0">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a:t>
            </a:r>
          </a:p>
          <a:p>
            <a:pPr marL="0" indent="0">
              <a:buNone/>
            </a:pPr>
            <a:r>
              <a:rPr lang="en-US" sz="1400" dirty="0">
                <a:solidFill>
                  <a:srgbClr val="0070C0"/>
                </a:solidFill>
              </a:rPr>
              <a:t>https://github.com/ognjen104/Final-DS-course/blob/master/EDA%20with%20Data%20Visualization.ipynb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998825A3-9BA4-1AC3-AE66-A81D185F4BF6}"/>
              </a:ext>
            </a:extLst>
          </p:cNvPr>
          <p:cNvPicPr>
            <a:picLocks noChangeAspect="1"/>
          </p:cNvPicPr>
          <p:nvPr/>
        </p:nvPicPr>
        <p:blipFill>
          <a:blip r:embed="rId3"/>
          <a:stretch>
            <a:fillRect/>
          </a:stretch>
        </p:blipFill>
        <p:spPr>
          <a:xfrm>
            <a:off x="770011" y="4277383"/>
            <a:ext cx="4249029" cy="2342867"/>
          </a:xfrm>
          <a:prstGeom prst="rect">
            <a:avLst/>
          </a:prstGeom>
        </p:spPr>
      </p:pic>
      <p:pic>
        <p:nvPicPr>
          <p:cNvPr id="6" name="Picture 5">
            <a:extLst>
              <a:ext uri="{FF2B5EF4-FFF2-40B4-BE49-F238E27FC236}">
                <a16:creationId xmlns:a16="http://schemas.microsoft.com/office/drawing/2014/main" id="{F4949C43-F18E-352A-9AF3-68F3ECB8DF78}"/>
              </a:ext>
            </a:extLst>
          </p:cNvPr>
          <p:cNvPicPr>
            <a:picLocks noChangeAspect="1"/>
          </p:cNvPicPr>
          <p:nvPr/>
        </p:nvPicPr>
        <p:blipFill>
          <a:blip r:embed="rId4"/>
          <a:stretch>
            <a:fillRect/>
          </a:stretch>
        </p:blipFill>
        <p:spPr>
          <a:xfrm>
            <a:off x="5892800" y="4273465"/>
            <a:ext cx="4106496" cy="234678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2826"/>
            <a:ext cx="9745589" cy="4935793"/>
          </a:xfrm>
          <a:prstGeom prst="rect">
            <a:avLst/>
          </a:prstGeom>
        </p:spPr>
        <p:txBody>
          <a:bodyPr lIns="91440" tIns="45720" rIns="91440" bIns="45720" anchor="t"/>
          <a:lstStyle/>
          <a:p>
            <a:pPr>
              <a:lnSpc>
                <a:spcPct val="100000"/>
              </a:lnSpc>
              <a:spcBef>
                <a:spcPts val="1400"/>
              </a:spcBef>
            </a:pPr>
            <a:r>
              <a:rPr lang="en-US" sz="2200" dirty="0">
                <a:latin typeface="Abadi" panose="020B0604020104020204" pitchFamily="34" charset="0"/>
              </a:rPr>
              <a:t>We loaded the SpaceX dataset into a PostgreSQL database without leaving the </a:t>
            </a:r>
            <a:r>
              <a:rPr lang="en-US" sz="2200" dirty="0" err="1">
                <a:latin typeface="Abadi" panose="020B0604020104020204" pitchFamily="34" charset="0"/>
              </a:rPr>
              <a:t>Jupyter</a:t>
            </a:r>
            <a:r>
              <a:rPr lang="en-US" sz="2200" dirty="0">
                <a:latin typeface="Abadi" panose="020B0604020104020204" pitchFamily="34" charset="0"/>
              </a:rPr>
              <a:t> notebook.</a:t>
            </a:r>
          </a:p>
          <a:p>
            <a:pPr>
              <a:lnSpc>
                <a:spcPct val="100000"/>
              </a:lnSpc>
              <a:spcBef>
                <a:spcPts val="1400"/>
              </a:spcBef>
            </a:pPr>
            <a:r>
              <a:rPr lang="en-US" sz="2200" dirty="0">
                <a:latin typeface="Abadi" panose="020B0604020104020204" pitchFamily="34" charset="0"/>
              </a:rPr>
              <a:t>We applied EDA with SQL to get insight from the data. We wrote queries to find out for instance:</a:t>
            </a:r>
          </a:p>
          <a:p>
            <a:pPr lvl="1">
              <a:lnSpc>
                <a:spcPct val="100000"/>
              </a:lnSpc>
              <a:spcBef>
                <a:spcPts val="1400"/>
              </a:spcBef>
            </a:pPr>
            <a:r>
              <a:rPr lang="en-US" sz="1400" dirty="0">
                <a:solidFill>
                  <a:srgbClr val="0070C0"/>
                </a:solidFill>
                <a:latin typeface="Abadi" panose="020B0604020104020204" pitchFamily="34" charset="0"/>
              </a:rPr>
              <a:t>The names of unique launch sites in the space mission.</a:t>
            </a:r>
          </a:p>
          <a:p>
            <a:pPr lvl="1">
              <a:lnSpc>
                <a:spcPct val="100000"/>
              </a:lnSpc>
              <a:spcBef>
                <a:spcPts val="1400"/>
              </a:spcBef>
            </a:pPr>
            <a:r>
              <a:rPr lang="en-US" sz="1400" dirty="0">
                <a:solidFill>
                  <a:srgbClr val="0070C0"/>
                </a:solidFill>
                <a:latin typeface="Abadi" panose="020B0604020104020204" pitchFamily="34" charset="0"/>
              </a:rPr>
              <a:t>The total payload mass carried by boosters launched by NASA (CRS)</a:t>
            </a:r>
          </a:p>
          <a:p>
            <a:pPr lvl="1">
              <a:lnSpc>
                <a:spcPct val="100000"/>
              </a:lnSpc>
              <a:spcBef>
                <a:spcPts val="1400"/>
              </a:spcBef>
            </a:pPr>
            <a:r>
              <a:rPr lang="en-US" sz="1400" dirty="0">
                <a:solidFill>
                  <a:srgbClr val="0070C0"/>
                </a:solidFill>
                <a:latin typeface="Abadi" panose="020B0604020104020204" pitchFamily="34" charset="0"/>
              </a:rPr>
              <a:t>The average payload mass carried by booster version F9 v1.1</a:t>
            </a:r>
          </a:p>
          <a:p>
            <a:pPr lvl="1">
              <a:lnSpc>
                <a:spcPct val="100000"/>
              </a:lnSpc>
              <a:spcBef>
                <a:spcPts val="1400"/>
              </a:spcBef>
            </a:pPr>
            <a:r>
              <a:rPr lang="en-US" sz="1400" dirty="0">
                <a:solidFill>
                  <a:srgbClr val="0070C0"/>
                </a:solidFill>
                <a:latin typeface="Abadi" panose="020B0604020104020204" pitchFamily="34" charset="0"/>
              </a:rPr>
              <a:t>The total number of successful and failure mission outcomes</a:t>
            </a:r>
          </a:p>
          <a:p>
            <a:pPr lvl="1">
              <a:lnSpc>
                <a:spcPct val="100000"/>
              </a:lnSpc>
              <a:spcBef>
                <a:spcPts val="1400"/>
              </a:spcBef>
            </a:pPr>
            <a:r>
              <a:rPr lang="en-US" sz="1400" dirty="0">
                <a:solidFill>
                  <a:srgbClr val="0070C0"/>
                </a:solidFill>
                <a:latin typeface="Abadi" panose="020B0604020104020204" pitchFamily="34" charset="0"/>
              </a:rPr>
              <a:t>The failed landing outcomes in drone ship, their booster version and launch site names.</a:t>
            </a:r>
          </a:p>
          <a:p>
            <a:pPr marL="0" indent="0">
              <a:lnSpc>
                <a:spcPct val="100000"/>
              </a:lnSpc>
              <a:spcBef>
                <a:spcPts val="1400"/>
              </a:spcBef>
              <a:buNone/>
            </a:pPr>
            <a:endParaRPr lang="en-US" sz="1400" dirty="0">
              <a:solidFill>
                <a:srgbClr val="0070C0"/>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a:t>
            </a:r>
          </a:p>
          <a:p>
            <a:pPr marL="0" indent="0">
              <a:buNone/>
            </a:pPr>
            <a:r>
              <a:rPr lang="en-US" sz="1400" dirty="0">
                <a:solidFill>
                  <a:srgbClr val="0070C0"/>
                </a:solidFill>
              </a:rPr>
              <a:t>https://github.com/ognjen104/Final-DS-course/blob/master/EDA%20with%20SQL.ipynb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25677"/>
            <a:ext cx="10515600" cy="5319252"/>
          </a:xfrm>
          <a:prstGeom prst="rect">
            <a:avLst/>
          </a:prstGeom>
        </p:spPr>
        <p:txBody>
          <a:bodyPr>
            <a:normAutofit lnSpcReduction="10000"/>
          </a:bodyPr>
          <a:lstStyle/>
          <a:p>
            <a:pPr>
              <a:lnSpc>
                <a:spcPct val="100000"/>
              </a:lnSpc>
              <a:spcBef>
                <a:spcPts val="1400"/>
              </a:spcBef>
            </a:pPr>
            <a:r>
              <a:rPr lang="en-US" sz="2200" dirty="0">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latin typeface="Abadi" panose="020B0604020104020204" pitchFamily="34" charset="0"/>
              </a:rPr>
              <a:t>We assigned the feature launch outcomes (failure or success) to class 0 and 1. </a:t>
            </a:r>
          </a:p>
          <a:p>
            <a:pPr lvl="1">
              <a:lnSpc>
                <a:spcPct val="100000"/>
              </a:lnSpc>
              <a:spcBef>
                <a:spcPts val="1400"/>
              </a:spcBef>
            </a:pPr>
            <a:r>
              <a:rPr lang="en-US" sz="1800" dirty="0">
                <a:latin typeface="Abadi" panose="020B0604020104020204" pitchFamily="34" charset="0"/>
              </a:rPr>
              <a:t>0 for failure, and 1 for success</a:t>
            </a:r>
          </a:p>
          <a:p>
            <a:pPr>
              <a:lnSpc>
                <a:spcPct val="100000"/>
              </a:lnSpc>
              <a:spcBef>
                <a:spcPts val="1400"/>
              </a:spcBef>
            </a:pPr>
            <a:r>
              <a:rPr lang="en-US" sz="2200" dirty="0">
                <a:latin typeface="Abadi" panose="020B0604020104020204" pitchFamily="34" charset="0"/>
              </a:rPr>
              <a:t>Using the color-labeled marker clusters, we identified which launch sites have relatively high success rate.</a:t>
            </a:r>
          </a:p>
          <a:p>
            <a:pPr>
              <a:lnSpc>
                <a:spcPct val="100000"/>
              </a:lnSpc>
              <a:spcBef>
                <a:spcPts val="1400"/>
              </a:spcBef>
            </a:pPr>
            <a:r>
              <a:rPr lang="en-US" sz="2200" dirty="0">
                <a:latin typeface="Abadi" panose="020B0604020104020204" pitchFamily="34" charset="0"/>
              </a:rPr>
              <a:t>We calculated the distances between a launch site to its proximities. We answered some question for instance: </a:t>
            </a:r>
          </a:p>
          <a:p>
            <a:pPr lvl="1">
              <a:lnSpc>
                <a:spcPct val="100000"/>
              </a:lnSpc>
              <a:spcBef>
                <a:spcPts val="1400"/>
              </a:spcBef>
            </a:pPr>
            <a:r>
              <a:rPr lang="en-US" sz="1400" dirty="0">
                <a:solidFill>
                  <a:srgbClr val="0070C0"/>
                </a:solidFill>
                <a:latin typeface="Abadi" panose="020B0604020104020204" pitchFamily="34" charset="0"/>
              </a:rPr>
              <a:t>Are launch sites near railways, highways and coastlines. </a:t>
            </a:r>
          </a:p>
          <a:p>
            <a:pPr lvl="1">
              <a:lnSpc>
                <a:spcPct val="100000"/>
              </a:lnSpc>
              <a:spcBef>
                <a:spcPts val="1400"/>
              </a:spcBef>
            </a:pPr>
            <a:r>
              <a:rPr lang="en-US" sz="1400" dirty="0">
                <a:solidFill>
                  <a:srgbClr val="0070C0"/>
                </a:solidFill>
                <a:latin typeface="Abadi" panose="020B0604020104020204" pitchFamily="34" charset="0"/>
              </a:rPr>
              <a:t>Do launch sites keep certain distance away from cities.</a:t>
            </a:r>
          </a:p>
          <a:p>
            <a:pPr marL="457200" lvl="1" indent="0">
              <a:lnSpc>
                <a:spcPct val="100000"/>
              </a:lnSpc>
              <a:spcBef>
                <a:spcPts val="1400"/>
              </a:spcBef>
              <a:buNone/>
            </a:pPr>
            <a:endParaRPr lang="en-US" sz="1400" dirty="0">
              <a:solidFill>
                <a:srgbClr val="0070C0"/>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a:t>
            </a:r>
          </a:p>
          <a:p>
            <a:pPr marL="457200" lvl="1" indent="0">
              <a:lnSpc>
                <a:spcPct val="100000"/>
              </a:lnSpc>
              <a:spcBef>
                <a:spcPts val="1400"/>
              </a:spcBef>
              <a:buNone/>
            </a:pPr>
            <a:r>
              <a:rPr lang="en-US" sz="1400" dirty="0">
                <a:solidFill>
                  <a:srgbClr val="0070C0"/>
                </a:solidFill>
                <a:latin typeface="Abadi" panose="020B0604020104020204" pitchFamily="34" charset="0"/>
              </a:rPr>
              <a:t>https://github.com/ognjen104/Final-DS-course/blob/master/Interactive%20Visual%20Analytics%20with%20Folium.ipynb</a:t>
            </a:r>
            <a:endParaRPr lang="en-US" dirty="0">
              <a:solidFill>
                <a:srgbClr val="0070C0"/>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built an interactive dashboard with </a:t>
            </a:r>
            <a:r>
              <a:rPr lang="en-US" sz="2200" dirty="0" err="1">
                <a:latin typeface="Abadi" panose="020B0604020104020204" pitchFamily="34" charset="0"/>
              </a:rPr>
              <a:t>Plotly</a:t>
            </a:r>
            <a:r>
              <a:rPr lang="en-US" sz="2200" dirty="0">
                <a:latin typeface="Abadi" panose="020B0604020104020204" pitchFamily="34" charset="0"/>
              </a:rPr>
              <a:t> dash</a:t>
            </a:r>
          </a:p>
          <a:p>
            <a:pPr>
              <a:lnSpc>
                <a:spcPct val="100000"/>
              </a:lnSpc>
              <a:spcBef>
                <a:spcPts val="1400"/>
              </a:spcBef>
            </a:pPr>
            <a:r>
              <a:rPr lang="en-US" sz="2200" dirty="0">
                <a:latin typeface="Abadi" panose="020B0604020104020204" pitchFamily="34" charset="0"/>
              </a:rPr>
              <a:t>We plotted pie charts showing the total launches by a certain sites</a:t>
            </a:r>
          </a:p>
          <a:p>
            <a:pPr>
              <a:lnSpc>
                <a:spcPct val="100000"/>
              </a:lnSpc>
              <a:spcBef>
                <a:spcPts val="1400"/>
              </a:spcBef>
            </a:pPr>
            <a:r>
              <a:rPr lang="en-US" sz="2200" dirty="0">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a:t>
            </a:r>
          </a:p>
          <a:p>
            <a:pPr marL="457200" lvl="1" indent="0">
              <a:lnSpc>
                <a:spcPct val="100000"/>
              </a:lnSpc>
              <a:spcBef>
                <a:spcPts val="1400"/>
              </a:spcBef>
              <a:buNone/>
            </a:pPr>
            <a:r>
              <a:rPr lang="en-US" sz="1400" dirty="0">
                <a:solidFill>
                  <a:srgbClr val="0070C0"/>
                </a:solidFill>
                <a:latin typeface="Abadi" panose="020B0604020104020204" pitchFamily="34" charset="0"/>
              </a:rPr>
              <a:t>https://github.com/ognjen104/Final-DS-course/blob/master/spacex_dash_app.py</a:t>
            </a:r>
            <a:endParaRPr lang="en-US" sz="1400" dirty="0">
              <a:solidFill>
                <a:srgbClr val="0070C0"/>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loaded the data using </a:t>
            </a:r>
            <a:r>
              <a:rPr lang="en-US" sz="2200" dirty="0" err="1">
                <a:latin typeface="Abadi" panose="020B0604020104020204" pitchFamily="34" charset="0"/>
              </a:rPr>
              <a:t>numpy</a:t>
            </a:r>
            <a:r>
              <a:rPr lang="en-US" sz="2200" dirty="0">
                <a:latin typeface="Abadi" panose="020B0604020104020204" pitchFamily="34" charset="0"/>
              </a:rPr>
              <a:t> and pandas, transformed the data, split our data into training and testing.</a:t>
            </a:r>
          </a:p>
          <a:p>
            <a:pPr>
              <a:lnSpc>
                <a:spcPct val="100000"/>
              </a:lnSpc>
              <a:spcBef>
                <a:spcPts val="1400"/>
              </a:spcBef>
            </a:pPr>
            <a:r>
              <a:rPr lang="en-US" sz="2200" dirty="0">
                <a:latin typeface="Abadi" panose="020B0604020104020204" pitchFamily="34" charset="0"/>
              </a:rPr>
              <a:t>We built different machine learning models and tune different hyperparameters using </a:t>
            </a:r>
            <a:r>
              <a:rPr lang="en-US" sz="2200" dirty="0" err="1">
                <a:latin typeface="Abadi" panose="020B0604020104020204" pitchFamily="34" charset="0"/>
              </a:rPr>
              <a:t>GridSearchCV</a:t>
            </a:r>
            <a:r>
              <a:rPr lang="en-US" sz="2200" dirty="0">
                <a:latin typeface="Abadi" panose="020B0604020104020204" pitchFamily="34" charset="0"/>
              </a:rPr>
              <a:t>.</a:t>
            </a:r>
          </a:p>
          <a:p>
            <a:pPr>
              <a:lnSpc>
                <a:spcPct val="100000"/>
              </a:lnSpc>
              <a:spcBef>
                <a:spcPts val="1400"/>
              </a:spcBef>
            </a:pPr>
            <a:r>
              <a:rPr lang="en-US" sz="2200" dirty="0">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latin typeface="Abadi" panose="020B0604020104020204" pitchFamily="34" charset="0"/>
              </a:rPr>
              <a:t>We found the best performing classification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link to the notebook:</a:t>
            </a:r>
          </a:p>
          <a:p>
            <a:pPr marL="457200" lvl="1" indent="0">
              <a:lnSpc>
                <a:spcPct val="100000"/>
              </a:lnSpc>
              <a:spcBef>
                <a:spcPts val="1400"/>
              </a:spcBef>
              <a:buNone/>
            </a:pPr>
            <a:r>
              <a:rPr lang="en-US" sz="1400" dirty="0">
                <a:solidFill>
                  <a:srgbClr val="0070C0"/>
                </a:solidFill>
                <a:latin typeface="Abadi" panose="020B0604020104020204" pitchFamily="34" charset="0"/>
              </a:rPr>
              <a:t>https://github.com/ognjen104/Final-DS-course/blob/master/Machine%20Learning%20Prediction.ipynb</a:t>
            </a:r>
            <a:endParaRPr lang="en-US" sz="1400" dirty="0">
              <a:solidFill>
                <a:srgbClr val="0070C0"/>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18460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CC3CEBC5-E636-3F38-0E78-000EA4F5B353}"/>
              </a:ext>
            </a:extLst>
          </p:cNvPr>
          <p:cNvPicPr>
            <a:picLocks noChangeAspect="1"/>
          </p:cNvPicPr>
          <p:nvPr/>
        </p:nvPicPr>
        <p:blipFill>
          <a:blip r:embed="rId3"/>
          <a:stretch>
            <a:fillRect/>
          </a:stretch>
        </p:blipFill>
        <p:spPr>
          <a:xfrm>
            <a:off x="1002602" y="3814927"/>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26" name="Picture 2">
            <a:extLst>
              <a:ext uri="{FF2B5EF4-FFF2-40B4-BE49-F238E27FC236}">
                <a16:creationId xmlns:a16="http://schemas.microsoft.com/office/drawing/2014/main" id="{C6B318FB-D034-0251-713B-CFD320B0C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4210011"/>
            <a:ext cx="10289572" cy="201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3"/>
            <a:ext cx="5198170" cy="1113371"/>
          </a:xfrm>
          <a:prstGeom prst="rect">
            <a:avLst/>
          </a:prstGeom>
        </p:spPr>
        <p:txBody>
          <a:bodyPr>
            <a:no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72B46939-69EF-4507-B3A0-C16AF0F141D2}"/>
              </a:ext>
            </a:extLst>
          </p:cNvPr>
          <p:cNvPicPr>
            <a:picLocks noChangeAspect="1"/>
          </p:cNvPicPr>
          <p:nvPr/>
        </p:nvPicPr>
        <p:blipFill>
          <a:blip r:embed="rId3"/>
          <a:stretch>
            <a:fillRect/>
          </a:stretch>
        </p:blipFill>
        <p:spPr>
          <a:xfrm>
            <a:off x="2826571" y="3143025"/>
            <a:ext cx="6283219" cy="328386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F0E1CEBC-A582-0F7F-3E53-5858723D49FA}"/>
              </a:ext>
            </a:extLst>
          </p:cNvPr>
          <p:cNvPicPr>
            <a:picLocks noChangeAspect="1"/>
          </p:cNvPicPr>
          <p:nvPr/>
        </p:nvPicPr>
        <p:blipFill>
          <a:blip r:embed="rId3"/>
          <a:stretch>
            <a:fillRect/>
          </a:stretch>
        </p:blipFill>
        <p:spPr>
          <a:xfrm>
            <a:off x="4583043" y="2117180"/>
            <a:ext cx="7070477" cy="180112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16198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B1F30431-E9D3-78AC-527A-89AC8A5291CC}"/>
              </a:ext>
            </a:extLst>
          </p:cNvPr>
          <p:cNvPicPr>
            <a:picLocks noChangeAspect="1"/>
          </p:cNvPicPr>
          <p:nvPr/>
        </p:nvPicPr>
        <p:blipFill>
          <a:blip r:embed="rId3"/>
          <a:stretch>
            <a:fillRect/>
          </a:stretch>
        </p:blipFill>
        <p:spPr>
          <a:xfrm>
            <a:off x="912934" y="3650016"/>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1686166"/>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From the plot, we can observe that success rate since 2013 kept on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D18CEA5-F34C-87BA-EE46-2AAE90DB43F0}"/>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0091"/>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AAAA578-EB69-C33D-792B-C6B2E3F103BB}"/>
              </a:ext>
            </a:extLst>
          </p:cNvPr>
          <p:cNvPicPr>
            <a:picLocks noChangeAspect="1"/>
          </p:cNvPicPr>
          <p:nvPr/>
        </p:nvPicPr>
        <p:blipFill>
          <a:blip r:embed="rId3"/>
          <a:stretch>
            <a:fillRect/>
          </a:stretch>
        </p:blipFill>
        <p:spPr>
          <a:xfrm>
            <a:off x="770010" y="2707476"/>
            <a:ext cx="10647680" cy="222127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5490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8E955F9-17AA-829C-03CC-E634ECC21A01}"/>
              </a:ext>
            </a:extLst>
          </p:cNvPr>
          <p:cNvPicPr>
            <a:picLocks noChangeAspect="1"/>
          </p:cNvPicPr>
          <p:nvPr/>
        </p:nvPicPr>
        <p:blipFill>
          <a:blip r:embed="rId3"/>
          <a:stretch>
            <a:fillRect/>
          </a:stretch>
        </p:blipFill>
        <p:spPr>
          <a:xfrm>
            <a:off x="770011" y="2498399"/>
            <a:ext cx="10687961" cy="33917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87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24FD563-4049-D8C1-6603-94E5081520C9}"/>
              </a:ext>
            </a:extLst>
          </p:cNvPr>
          <p:cNvPicPr>
            <a:picLocks noChangeAspect="1"/>
          </p:cNvPicPr>
          <p:nvPr/>
        </p:nvPicPr>
        <p:blipFill>
          <a:blip r:embed="rId3"/>
          <a:stretch>
            <a:fillRect/>
          </a:stretch>
        </p:blipFill>
        <p:spPr>
          <a:xfrm>
            <a:off x="770012" y="3001608"/>
            <a:ext cx="10515599" cy="1526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56904"/>
          </a:xfrm>
          <a:prstGeom prst="rect">
            <a:avLst/>
          </a:prstGeom>
        </p:spPr>
        <p:txBody>
          <a:bodyPr>
            <a:normAutofit/>
          </a:bodyPr>
          <a:lstStyle/>
          <a:p>
            <a:pPr>
              <a:spcBef>
                <a:spcPts val="1400"/>
              </a:spcBef>
            </a:pPr>
            <a:r>
              <a:rPr lang="en-US" sz="22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51BEE75-3874-19EE-8F35-7C3D7E2CA96F}"/>
              </a:ext>
            </a:extLst>
          </p:cNvPr>
          <p:cNvPicPr>
            <a:picLocks noChangeAspect="1"/>
          </p:cNvPicPr>
          <p:nvPr/>
        </p:nvPicPr>
        <p:blipFill>
          <a:blip r:embed="rId3"/>
          <a:stretch>
            <a:fillRect/>
          </a:stretch>
        </p:blipFill>
        <p:spPr>
          <a:xfrm>
            <a:off x="635000" y="2841468"/>
            <a:ext cx="10922000" cy="155454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45074"/>
          </a:xfrm>
          <a:prstGeom prst="rect">
            <a:avLst/>
          </a:prstGeom>
        </p:spPr>
        <p:txBody>
          <a:bodyPr lIns="91440" tIns="45720" rIns="91440" bIns="45720" anchor="t">
            <a:normAutofit/>
          </a:bodyPr>
          <a:lstStyle/>
          <a:p>
            <a:pPr>
              <a:spcBef>
                <a:spcPts val="1400"/>
              </a:spcBef>
            </a:pPr>
            <a:r>
              <a:rPr lang="en-US" sz="2200" dirty="0">
                <a:latin typeface="Abadi" panose="020B0604020104020204" pitchFamily="34" charset="0"/>
              </a:rPr>
              <a:t>We observed that the dates of the first successful landing outcome on ground pad was 22</a:t>
            </a:r>
            <a:r>
              <a:rPr lang="en-US" sz="2200" baseline="30000" dirty="0">
                <a:latin typeface="Abadi" panose="020B0604020104020204" pitchFamily="34" charset="0"/>
              </a:rPr>
              <a:t>nd</a:t>
            </a:r>
            <a:r>
              <a:rPr lang="en-US" sz="22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1C05076-F107-1659-CD8D-8A4E1FB5070C}"/>
              </a:ext>
            </a:extLst>
          </p:cNvPr>
          <p:cNvPicPr>
            <a:picLocks noChangeAspect="1"/>
          </p:cNvPicPr>
          <p:nvPr/>
        </p:nvPicPr>
        <p:blipFill>
          <a:blip r:embed="rId3"/>
          <a:stretch>
            <a:fillRect/>
          </a:stretch>
        </p:blipFill>
        <p:spPr>
          <a:xfrm>
            <a:off x="708692" y="2983574"/>
            <a:ext cx="10749280" cy="154413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lIns="91440" tIns="45720" rIns="91440" bIns="45720" anchor="t">
            <a:normAutofit/>
          </a:bodyPr>
          <a:lstStyle/>
          <a:p>
            <a:pPr>
              <a:spcBef>
                <a:spcPts val="1400"/>
              </a:spcBef>
            </a:pPr>
            <a:r>
              <a:rPr lang="en-US" sz="2200" dirty="0">
                <a:latin typeface="Abadi" panose="020B0604020104020204" pitchFamily="34" charset="0"/>
              </a:rPr>
              <a:t>We used the </a:t>
            </a:r>
            <a:r>
              <a:rPr lang="en-US" sz="2200" b="1" dirty="0">
                <a:latin typeface="Abadi" panose="020B0604020104020204" pitchFamily="34" charset="0"/>
              </a:rPr>
              <a:t>WHERE</a:t>
            </a:r>
            <a:r>
              <a:rPr lang="en-US" sz="2200" dirty="0">
                <a:latin typeface="Abadi" panose="020B0604020104020204" pitchFamily="34" charset="0"/>
              </a:rPr>
              <a:t> clause to filter for boosters which have successfully landed on drone ship and applied the </a:t>
            </a:r>
            <a:r>
              <a:rPr lang="en-US" sz="2200" b="1" dirty="0">
                <a:latin typeface="Abadi" panose="020B0604020104020204" pitchFamily="34" charset="0"/>
              </a:rPr>
              <a:t>AND</a:t>
            </a:r>
            <a:r>
              <a:rPr lang="en-US" sz="22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AB97B68-E5A8-5C53-BADE-51666C74B19A}"/>
              </a:ext>
            </a:extLst>
          </p:cNvPr>
          <p:cNvPicPr>
            <a:picLocks noChangeAspect="1"/>
          </p:cNvPicPr>
          <p:nvPr/>
        </p:nvPicPr>
        <p:blipFill>
          <a:blip r:embed="rId3"/>
          <a:stretch>
            <a:fillRect/>
          </a:stretch>
        </p:blipFill>
        <p:spPr>
          <a:xfrm>
            <a:off x="838200" y="3300004"/>
            <a:ext cx="10515599" cy="233751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4335"/>
            <a:ext cx="4674981" cy="535366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solidFill>
                  <a:srgbClr val="0B49CB"/>
                </a:solidFill>
              </a:rPr>
              <a:t>Data Collection through API</a:t>
            </a:r>
          </a:p>
          <a:p>
            <a:pPr lvl="1">
              <a:lnSpc>
                <a:spcPct val="100000"/>
              </a:lnSpc>
              <a:spcBef>
                <a:spcPts val="1400"/>
              </a:spcBef>
            </a:pPr>
            <a:r>
              <a:rPr lang="en-US" sz="1400" dirty="0">
                <a:solidFill>
                  <a:srgbClr val="0B49CB"/>
                </a:solidFill>
              </a:rPr>
              <a:t>Data Collection with Web Scraping</a:t>
            </a:r>
          </a:p>
          <a:p>
            <a:pPr lvl="1">
              <a:lnSpc>
                <a:spcPct val="100000"/>
              </a:lnSpc>
              <a:spcBef>
                <a:spcPts val="1400"/>
              </a:spcBef>
            </a:pPr>
            <a:r>
              <a:rPr lang="en-US" sz="1400" dirty="0">
                <a:solidFill>
                  <a:srgbClr val="0B49CB"/>
                </a:solidFill>
              </a:rPr>
              <a:t>Data Wrangling</a:t>
            </a:r>
          </a:p>
          <a:p>
            <a:pPr lvl="1">
              <a:lnSpc>
                <a:spcPct val="100000"/>
              </a:lnSpc>
              <a:spcBef>
                <a:spcPts val="1400"/>
              </a:spcBef>
            </a:pPr>
            <a:r>
              <a:rPr lang="en-US" sz="1400" dirty="0">
                <a:solidFill>
                  <a:srgbClr val="0B49CB"/>
                </a:solidFill>
              </a:rPr>
              <a:t>Exploratory Data Analysis with SQL</a:t>
            </a:r>
          </a:p>
          <a:p>
            <a:pPr lvl="1">
              <a:lnSpc>
                <a:spcPct val="100000"/>
              </a:lnSpc>
              <a:spcBef>
                <a:spcPts val="1400"/>
              </a:spcBef>
            </a:pPr>
            <a:r>
              <a:rPr lang="en-US" sz="1400" dirty="0">
                <a:solidFill>
                  <a:srgbClr val="0B49CB"/>
                </a:solidFill>
              </a:rPr>
              <a:t>Exploratory Data Analysis with Data Visualization</a:t>
            </a:r>
          </a:p>
          <a:p>
            <a:pPr lvl="1">
              <a:lnSpc>
                <a:spcPct val="100000"/>
              </a:lnSpc>
              <a:spcBef>
                <a:spcPts val="1400"/>
              </a:spcBef>
            </a:pPr>
            <a:r>
              <a:rPr lang="en-US" sz="1400" dirty="0">
                <a:solidFill>
                  <a:srgbClr val="0B49CB"/>
                </a:solidFill>
              </a:rPr>
              <a:t>Interactive Visual Analytics with Folium</a:t>
            </a:r>
          </a:p>
          <a:p>
            <a:pPr lvl="1">
              <a:lnSpc>
                <a:spcPct val="100000"/>
              </a:lnSpc>
              <a:spcBef>
                <a:spcPts val="1400"/>
              </a:spcBef>
            </a:pPr>
            <a:r>
              <a:rPr lang="en-US" sz="1400" dirty="0">
                <a:solidFill>
                  <a:srgbClr val="0B49CB"/>
                </a:solidFill>
              </a:rPr>
              <a:t>Machine Learning Prediction</a:t>
            </a:r>
            <a:endParaRPr lang="en-US" sz="1800" dirty="0">
              <a:solidFill>
                <a:srgbClr val="0B49CB"/>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400" dirty="0">
                <a:solidFill>
                  <a:srgbClr val="0948CB"/>
                </a:solidFill>
              </a:rPr>
              <a:t>Exploratory Data Analysis result</a:t>
            </a:r>
          </a:p>
          <a:p>
            <a:pPr lvl="1">
              <a:lnSpc>
                <a:spcPct val="100000"/>
              </a:lnSpc>
              <a:spcBef>
                <a:spcPts val="1400"/>
              </a:spcBef>
            </a:pPr>
            <a:r>
              <a:rPr lang="en-US" sz="1400" dirty="0">
                <a:solidFill>
                  <a:srgbClr val="0948CB"/>
                </a:solidFill>
              </a:rPr>
              <a:t>Interactive analytics in screenshots</a:t>
            </a:r>
          </a:p>
          <a:p>
            <a:pPr lvl="1">
              <a:lnSpc>
                <a:spcPct val="100000"/>
              </a:lnSpc>
              <a:spcBef>
                <a:spcPts val="1400"/>
              </a:spcBef>
            </a:pPr>
            <a:r>
              <a:rPr lang="en-US" sz="1400" dirty="0">
                <a:solidFill>
                  <a:srgbClr val="0948CB"/>
                </a:solidFill>
              </a:rPr>
              <a:t>Predictive Analytics result </a:t>
            </a:r>
            <a:endParaRPr lang="en-US" sz="2000" dirty="0">
              <a:solidFill>
                <a:srgbClr val="0948CB"/>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56904"/>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We used GROUP BY and COUNT to check how many </a:t>
            </a:r>
            <a:r>
              <a:rPr lang="en-US" sz="2200" dirty="0" err="1">
                <a:latin typeface="Abadi" panose="020B0604020104020204" pitchFamily="34" charset="0"/>
              </a:rPr>
              <a:t>MissionOutcome</a:t>
            </a:r>
            <a:r>
              <a:rPr lang="en-US" sz="2200" dirty="0">
                <a:latin typeface="Abadi" panose="020B0604020104020204" pitchFamily="34" charset="0"/>
              </a:rPr>
              <a:t> was a success or a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4B5CC10-2FF1-6BBE-274F-EEDF3BCDAAE1}"/>
              </a:ext>
            </a:extLst>
          </p:cNvPr>
          <p:cNvPicPr>
            <a:picLocks noChangeAspect="1"/>
          </p:cNvPicPr>
          <p:nvPr/>
        </p:nvPicPr>
        <p:blipFill>
          <a:blip r:embed="rId3"/>
          <a:stretch>
            <a:fillRect/>
          </a:stretch>
        </p:blipFill>
        <p:spPr>
          <a:xfrm>
            <a:off x="770011" y="2990484"/>
            <a:ext cx="10017760" cy="195063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99588"/>
          </a:xfrm>
          <a:prstGeom prst="rect">
            <a:avLst/>
          </a:prstGeom>
        </p:spPr>
        <p:txBody>
          <a:bodyPr>
            <a:normAutofit/>
          </a:bodyPr>
          <a:lstStyle/>
          <a:p>
            <a:pPr>
              <a:spcBef>
                <a:spcPts val="1400"/>
              </a:spcBef>
            </a:pPr>
            <a:r>
              <a:rPr lang="en-US" sz="2200" dirty="0">
                <a:latin typeface="Abadi" panose="020B0604020104020204" pitchFamily="34" charset="0"/>
              </a:rPr>
              <a:t>We determined the booster that have carried the maximum payload using a subquery in the </a:t>
            </a:r>
            <a:r>
              <a:rPr lang="en-US" sz="2200" b="1" dirty="0">
                <a:latin typeface="Abadi" panose="020B0604020104020204" pitchFamily="34" charset="0"/>
              </a:rPr>
              <a:t>WHERE</a:t>
            </a:r>
            <a:r>
              <a:rPr lang="en-US" sz="2200" dirty="0">
                <a:latin typeface="Abadi" panose="020B0604020104020204" pitchFamily="34" charset="0"/>
              </a:rPr>
              <a:t> clause and the </a:t>
            </a:r>
            <a:r>
              <a:rPr lang="en-US" sz="2200" b="1" dirty="0">
                <a:latin typeface="Abadi" panose="020B0604020104020204" pitchFamily="34" charset="0"/>
              </a:rPr>
              <a:t>MAX() </a:t>
            </a:r>
            <a:r>
              <a:rPr lang="en-US" sz="22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7C5623E-F591-AA02-3CA0-E35A135AE212}"/>
              </a:ext>
            </a:extLst>
          </p:cNvPr>
          <p:cNvPicPr>
            <a:picLocks noChangeAspect="1"/>
          </p:cNvPicPr>
          <p:nvPr/>
        </p:nvPicPr>
        <p:blipFill>
          <a:blip r:embed="rId3"/>
          <a:stretch>
            <a:fillRect/>
          </a:stretch>
        </p:blipFill>
        <p:spPr>
          <a:xfrm>
            <a:off x="770011" y="2625213"/>
            <a:ext cx="10334869" cy="383739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321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and </a:t>
            </a:r>
            <a:r>
              <a:rPr lang="en-US" sz="2200" b="1" dirty="0">
                <a:solidFill>
                  <a:schemeClr val="accent3">
                    <a:lumMod val="25000"/>
                  </a:schemeClr>
                </a:solidFill>
                <a:latin typeface="Abadi"/>
              </a:rPr>
              <a:t>YEAR () </a:t>
            </a:r>
            <a:r>
              <a:rPr lang="en-US" sz="2200" dirty="0">
                <a:solidFill>
                  <a:schemeClr val="accent3">
                    <a:lumMod val="25000"/>
                  </a:schemeClr>
                </a:solidFill>
                <a:latin typeface="Abadi"/>
              </a:rPr>
              <a:t>function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DD070D1-6911-4B9D-F38D-3D9ED9909365}"/>
              </a:ext>
            </a:extLst>
          </p:cNvPr>
          <p:cNvPicPr>
            <a:picLocks noChangeAspect="1"/>
          </p:cNvPicPr>
          <p:nvPr/>
        </p:nvPicPr>
        <p:blipFill>
          <a:blip r:embed="rId3"/>
          <a:stretch>
            <a:fillRect/>
          </a:stretch>
        </p:blipFill>
        <p:spPr>
          <a:xfrm>
            <a:off x="660400" y="3429000"/>
            <a:ext cx="10871200" cy="19031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412078"/>
          </a:xfrm>
          <a:prstGeom prst="rect">
            <a:avLst/>
          </a:prstGeom>
        </p:spPr>
        <p:txBody>
          <a:bodyPr lIns="91440" tIns="45720" rIns="91440" bIns="45720" anchor="t"/>
          <a:lstStyle/>
          <a:p>
            <a:pPr>
              <a:spcBef>
                <a:spcPts val="1400"/>
              </a:spcBef>
            </a:pPr>
            <a:r>
              <a:rPr lang="en-US" sz="2200" dirty="0">
                <a:latin typeface="Abadi" panose="020B0604020104020204" pitchFamily="34" charset="0"/>
              </a:rPr>
              <a:t>We selected Landing outcomes and the </a:t>
            </a:r>
            <a:r>
              <a:rPr lang="en-US" sz="2200" b="1" dirty="0">
                <a:latin typeface="Abadi" panose="020B0604020104020204" pitchFamily="34" charset="0"/>
              </a:rPr>
              <a:t>COUNT</a:t>
            </a:r>
            <a:r>
              <a:rPr lang="en-US" sz="2200" dirty="0">
                <a:latin typeface="Abadi" panose="020B0604020104020204" pitchFamily="34" charset="0"/>
              </a:rPr>
              <a:t> of landing outcomes from the data and used the </a:t>
            </a:r>
            <a:r>
              <a:rPr lang="en-US" sz="2200" b="1" dirty="0">
                <a:latin typeface="Abadi" panose="020B0604020104020204" pitchFamily="34" charset="0"/>
              </a:rPr>
              <a:t>WHERE</a:t>
            </a:r>
            <a:r>
              <a:rPr lang="en-US" sz="2200" dirty="0">
                <a:latin typeface="Abadi" panose="020B0604020104020204" pitchFamily="34" charset="0"/>
              </a:rPr>
              <a:t> clause to filter for landing outcomes </a:t>
            </a:r>
            <a:r>
              <a:rPr lang="en-US" sz="2200" b="1" dirty="0">
                <a:latin typeface="Abadi" panose="020B0604020104020204" pitchFamily="34" charset="0"/>
              </a:rPr>
              <a:t>BETWEEN</a:t>
            </a:r>
            <a:r>
              <a:rPr lang="en-US" sz="2200" dirty="0">
                <a:latin typeface="Abadi" panose="020B0604020104020204" pitchFamily="34" charset="0"/>
              </a:rPr>
              <a:t> 2010-06-04 to 2010-03-20.</a:t>
            </a:r>
          </a:p>
          <a:p>
            <a:pPr>
              <a:spcBef>
                <a:spcPts val="1400"/>
              </a:spcBef>
            </a:pPr>
            <a:r>
              <a:rPr lang="en-US" sz="2200" dirty="0">
                <a:latin typeface="Abadi" panose="020B0604020104020204" pitchFamily="34" charset="0"/>
              </a:rPr>
              <a:t>We applied the </a:t>
            </a:r>
            <a:r>
              <a:rPr lang="en-US" sz="2200" b="1" dirty="0">
                <a:latin typeface="Abadi" panose="020B0604020104020204" pitchFamily="34" charset="0"/>
              </a:rPr>
              <a:t>GROUP BY </a:t>
            </a:r>
            <a:r>
              <a:rPr lang="en-US" sz="2200" dirty="0">
                <a:latin typeface="Abadi" panose="020B0604020104020204" pitchFamily="34" charset="0"/>
              </a:rPr>
              <a:t>clause to group the landing outcomes and the </a:t>
            </a:r>
            <a:r>
              <a:rPr lang="en-US" sz="2200" b="1" dirty="0">
                <a:latin typeface="Abadi" panose="020B0604020104020204" pitchFamily="34" charset="0"/>
              </a:rPr>
              <a:t>ORDER BY </a:t>
            </a:r>
            <a:r>
              <a:rPr lang="en-US" sz="22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45270FA-992E-67F5-0ED2-D367219A8F19}"/>
              </a:ext>
            </a:extLst>
          </p:cNvPr>
          <p:cNvPicPr>
            <a:picLocks noChangeAspect="1"/>
          </p:cNvPicPr>
          <p:nvPr/>
        </p:nvPicPr>
        <p:blipFill>
          <a:blip r:embed="rId3"/>
          <a:stretch>
            <a:fillRect/>
          </a:stretch>
        </p:blipFill>
        <p:spPr>
          <a:xfrm>
            <a:off x="984444" y="3626630"/>
            <a:ext cx="9316720" cy="301001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10515601" cy="5490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SpaceX launch sites are in USA coasts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067D20D6-C4F6-706B-4592-ECFAD1E8AA69}"/>
              </a:ext>
            </a:extLst>
          </p:cNvPr>
          <p:cNvPicPr>
            <a:picLocks noChangeAspect="1"/>
          </p:cNvPicPr>
          <p:nvPr/>
        </p:nvPicPr>
        <p:blipFill>
          <a:blip r:embed="rId3"/>
          <a:stretch>
            <a:fillRect/>
          </a:stretch>
        </p:blipFill>
        <p:spPr>
          <a:xfrm>
            <a:off x="3456536" y="2374674"/>
            <a:ext cx="5142548" cy="433730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68310" cy="4351338"/>
          </a:xfrm>
          <a:prstGeom prst="rect">
            <a:avLst/>
          </a:prstGeom>
        </p:spPr>
        <p:txBody>
          <a:bodyPr lIns="91440" tIns="45720" rIns="91440" bIns="45720" anchor="t">
            <a:normAutofit/>
          </a:bodyPr>
          <a:lstStyle/>
          <a:p>
            <a:pPr>
              <a:lnSpc>
                <a:spcPct val="100000"/>
              </a:lnSpc>
              <a:spcBef>
                <a:spcPts val="1400"/>
              </a:spcBef>
            </a:pPr>
            <a:r>
              <a:rPr lang="en-US" sz="1800" b="0" i="0" dirty="0">
                <a:solidFill>
                  <a:srgbClr val="0070C0"/>
                </a:solidFill>
                <a:effectLst/>
                <a:latin typeface="Graphik-Regular"/>
              </a:rPr>
              <a:t>From the </a:t>
            </a:r>
            <a:r>
              <a:rPr lang="en-US" sz="1800" b="0" i="0" dirty="0" err="1">
                <a:solidFill>
                  <a:srgbClr val="0070C0"/>
                </a:solidFill>
                <a:effectLst/>
                <a:latin typeface="Graphik-Regular"/>
              </a:rPr>
              <a:t>colour</a:t>
            </a:r>
            <a:r>
              <a:rPr lang="en-US" sz="1800" b="0" i="0" dirty="0">
                <a:solidFill>
                  <a:srgbClr val="0070C0"/>
                </a:solidFill>
                <a:effectLst/>
                <a:latin typeface="Graphik-Regular"/>
              </a:rPr>
              <a:t>-labeled markers</a:t>
            </a:r>
            <a:br>
              <a:rPr lang="en-US" sz="1800" b="0" i="0" dirty="0">
                <a:solidFill>
                  <a:srgbClr val="0070C0"/>
                </a:solidFill>
                <a:effectLst/>
                <a:latin typeface="Graphik-Regular"/>
              </a:rPr>
            </a:br>
            <a:r>
              <a:rPr lang="en-US" sz="1800" b="0" i="0" dirty="0">
                <a:solidFill>
                  <a:srgbClr val="0070C0"/>
                </a:solidFill>
                <a:effectLst/>
                <a:latin typeface="Graphik-Regular"/>
              </a:rPr>
              <a:t>we should be able to easily</a:t>
            </a:r>
            <a:br>
              <a:rPr lang="en-US" sz="1800" b="0" i="0" dirty="0">
                <a:solidFill>
                  <a:srgbClr val="0070C0"/>
                </a:solidFill>
                <a:effectLst/>
                <a:latin typeface="Graphik-Regular"/>
              </a:rPr>
            </a:br>
            <a:r>
              <a:rPr lang="en-US" sz="1800" b="0" i="0" dirty="0">
                <a:solidFill>
                  <a:srgbClr val="0070C0"/>
                </a:solidFill>
                <a:effectLst/>
                <a:latin typeface="Graphik-Regular"/>
              </a:rPr>
              <a:t>identify which launch sites have</a:t>
            </a:r>
            <a:br>
              <a:rPr lang="en-US" sz="1800" b="0" i="0" dirty="0">
                <a:solidFill>
                  <a:srgbClr val="0070C0"/>
                </a:solidFill>
                <a:effectLst/>
                <a:latin typeface="Graphik-Regular"/>
              </a:rPr>
            </a:br>
            <a:r>
              <a:rPr lang="en-US" sz="1800" b="0" i="0" dirty="0">
                <a:solidFill>
                  <a:srgbClr val="0070C0"/>
                </a:solidFill>
                <a:effectLst/>
                <a:latin typeface="Graphik-Regular"/>
              </a:rPr>
              <a:t>relatively high success rates.</a:t>
            </a:r>
            <a:br>
              <a:rPr lang="en-US" sz="1800" b="0" i="0" dirty="0">
                <a:solidFill>
                  <a:srgbClr val="0070C0"/>
                </a:solidFill>
                <a:effectLst/>
                <a:latin typeface="Graphik-Regular"/>
              </a:rPr>
            </a:br>
            <a:r>
              <a:rPr lang="en-US" sz="1800" b="0" i="0" dirty="0">
                <a:solidFill>
                  <a:srgbClr val="0070C0"/>
                </a:solidFill>
                <a:effectLst/>
                <a:latin typeface="Graphik-Regular"/>
              </a:rPr>
              <a:t>- </a:t>
            </a:r>
            <a:r>
              <a:rPr lang="en-US" sz="1800" b="0" i="0" dirty="0">
                <a:solidFill>
                  <a:srgbClr val="00B050"/>
                </a:solidFill>
                <a:effectLst/>
                <a:latin typeface="Graphik-Regular"/>
              </a:rPr>
              <a:t>Green Marker </a:t>
            </a:r>
            <a:r>
              <a:rPr lang="en-US" sz="1800" b="0" i="0" dirty="0">
                <a:solidFill>
                  <a:srgbClr val="0070C0"/>
                </a:solidFill>
                <a:effectLst/>
                <a:latin typeface="Graphik-Regular"/>
              </a:rPr>
              <a:t>= Successful</a:t>
            </a:r>
            <a:br>
              <a:rPr lang="en-US" sz="1800" b="0" i="0" dirty="0">
                <a:solidFill>
                  <a:srgbClr val="0070C0"/>
                </a:solidFill>
                <a:effectLst/>
                <a:latin typeface="Graphik-Regular"/>
              </a:rPr>
            </a:br>
            <a:r>
              <a:rPr lang="en-US" sz="1800" b="0" i="0" dirty="0">
                <a:solidFill>
                  <a:srgbClr val="0070C0"/>
                </a:solidFill>
                <a:effectLst/>
                <a:latin typeface="Graphik-Regular"/>
              </a:rPr>
              <a:t>Launch</a:t>
            </a:r>
            <a:br>
              <a:rPr lang="en-US" sz="1800" b="0" i="0" dirty="0">
                <a:solidFill>
                  <a:srgbClr val="0070C0"/>
                </a:solidFill>
                <a:effectLst/>
                <a:latin typeface="Graphik-Regular"/>
              </a:rPr>
            </a:br>
            <a:r>
              <a:rPr lang="en-US" sz="1800" b="0" i="0" dirty="0">
                <a:solidFill>
                  <a:srgbClr val="0070C0"/>
                </a:solidFill>
                <a:effectLst/>
                <a:latin typeface="Graphik-Regular"/>
              </a:rPr>
              <a:t>- </a:t>
            </a:r>
            <a:r>
              <a:rPr lang="en-US" sz="1800" b="0" i="0" dirty="0">
                <a:solidFill>
                  <a:srgbClr val="FF0000"/>
                </a:solidFill>
                <a:effectLst/>
                <a:latin typeface="Graphik-Regular"/>
              </a:rPr>
              <a:t>Red Marker </a:t>
            </a:r>
            <a:r>
              <a:rPr lang="en-US" sz="1800" b="0" i="0" dirty="0">
                <a:solidFill>
                  <a:srgbClr val="0070C0"/>
                </a:solidFill>
                <a:effectLst/>
                <a:latin typeface="Graphik-Regular"/>
              </a:rPr>
              <a:t>= Failed Launch</a:t>
            </a:r>
          </a:p>
          <a:p>
            <a:pPr>
              <a:lnSpc>
                <a:spcPct val="100000"/>
              </a:lnSpc>
              <a:spcBef>
                <a:spcPts val="1400"/>
              </a:spcBef>
            </a:pPr>
            <a:r>
              <a:rPr lang="en-US" sz="1800" b="0" i="0" dirty="0">
                <a:solidFill>
                  <a:srgbClr val="0070C0"/>
                </a:solidFill>
                <a:effectLst/>
                <a:latin typeface="Graphik-Regular"/>
              </a:rPr>
              <a:t>Launch Site KSC LC-39A has a</a:t>
            </a:r>
            <a:br>
              <a:rPr lang="en-US" sz="1800" b="0" i="0" dirty="0">
                <a:solidFill>
                  <a:srgbClr val="0070C0"/>
                </a:solidFill>
                <a:effectLst/>
                <a:latin typeface="Graphik-Regular"/>
              </a:rPr>
            </a:br>
            <a:r>
              <a:rPr lang="en-US" sz="1800" b="0" i="0" dirty="0">
                <a:solidFill>
                  <a:srgbClr val="0070C0"/>
                </a:solidFill>
                <a:effectLst/>
                <a:latin typeface="Graphik-Regular"/>
              </a:rPr>
              <a:t>very high Success Rate.</a:t>
            </a:r>
            <a:r>
              <a:rPr lang="en-US" sz="1600" dirty="0">
                <a:solidFill>
                  <a:srgbClr val="0070C0"/>
                </a:solidFill>
              </a:rPr>
              <a:t> </a:t>
            </a:r>
            <a:br>
              <a:rPr lang="en-US" sz="1600" dirty="0">
                <a:solidFill>
                  <a:srgbClr val="0070C0"/>
                </a:solidFill>
              </a:rPr>
            </a:br>
            <a:endParaRPr lang="en-US" dirty="0">
              <a:solidFill>
                <a:srgbClr val="0070C0"/>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4FCC7D2B-28DE-5F79-5E14-A2F80C192420}"/>
              </a:ext>
            </a:extLst>
          </p:cNvPr>
          <p:cNvPicPr>
            <a:picLocks noChangeAspect="1"/>
          </p:cNvPicPr>
          <p:nvPr/>
        </p:nvPicPr>
        <p:blipFill>
          <a:blip r:embed="rId3"/>
          <a:stretch>
            <a:fillRect/>
          </a:stretch>
        </p:blipFill>
        <p:spPr>
          <a:xfrm>
            <a:off x="4716812" y="1437995"/>
            <a:ext cx="5369560" cy="498921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3852790" cy="4314825"/>
          </a:xfrm>
          <a:prstGeom prst="rect">
            <a:avLst/>
          </a:prstGeom>
        </p:spPr>
        <p:txBody>
          <a:bodyPr lIns="91440" tIns="45720" rIns="91440" bIns="45720" anchor="t">
            <a:normAutofit/>
          </a:bodyPr>
          <a:lstStyle/>
          <a:p>
            <a:pPr marL="0" indent="0">
              <a:lnSpc>
                <a:spcPct val="100000"/>
              </a:lnSpc>
              <a:spcBef>
                <a:spcPts val="1400"/>
              </a:spcBef>
              <a:buNone/>
            </a:pPr>
            <a:r>
              <a:rPr lang="en-US" sz="1800" b="0" i="0" dirty="0">
                <a:solidFill>
                  <a:srgbClr val="0070C0"/>
                </a:solidFill>
                <a:effectLst/>
                <a:latin typeface="Graphik-Regular"/>
              </a:rPr>
              <a:t>From the visual analysis of the launch</a:t>
            </a:r>
            <a:br>
              <a:rPr lang="en-US" sz="1800" b="0" i="0" dirty="0">
                <a:solidFill>
                  <a:srgbClr val="0070C0"/>
                </a:solidFill>
                <a:effectLst/>
                <a:latin typeface="Graphik-Regular"/>
              </a:rPr>
            </a:br>
            <a:r>
              <a:rPr lang="en-US" sz="1800" b="0" i="0" dirty="0">
                <a:solidFill>
                  <a:srgbClr val="0070C0"/>
                </a:solidFill>
                <a:effectLst/>
                <a:latin typeface="Graphik-Regular"/>
              </a:rPr>
              <a:t>site KSC LC-39A we can clearly see that</a:t>
            </a:r>
            <a:br>
              <a:rPr lang="en-US" sz="1800" b="0" i="0" dirty="0">
                <a:solidFill>
                  <a:srgbClr val="0070C0"/>
                </a:solidFill>
                <a:effectLst/>
                <a:latin typeface="Graphik-Regular"/>
              </a:rPr>
            </a:br>
            <a:r>
              <a:rPr lang="en-US" sz="1800" b="0" i="0" dirty="0">
                <a:solidFill>
                  <a:srgbClr val="0070C0"/>
                </a:solidFill>
                <a:effectLst/>
                <a:latin typeface="Graphik-Regular"/>
              </a:rPr>
              <a:t>it is:</a:t>
            </a:r>
            <a:br>
              <a:rPr lang="en-US" sz="1800" b="0" i="0" dirty="0">
                <a:solidFill>
                  <a:srgbClr val="0070C0"/>
                </a:solidFill>
                <a:effectLst/>
                <a:latin typeface="Graphik-Regular"/>
              </a:rPr>
            </a:br>
            <a:r>
              <a:rPr lang="en-US" sz="1800" b="0" i="0" dirty="0">
                <a:solidFill>
                  <a:srgbClr val="0070C0"/>
                </a:solidFill>
                <a:effectLst/>
                <a:latin typeface="Graphik-Regular"/>
              </a:rPr>
              <a:t>- relative close to railway (15.23 km)</a:t>
            </a:r>
            <a:br>
              <a:rPr lang="en-US" sz="1800" b="0" i="0" dirty="0">
                <a:solidFill>
                  <a:srgbClr val="0070C0"/>
                </a:solidFill>
                <a:effectLst/>
                <a:latin typeface="Graphik-Regular"/>
              </a:rPr>
            </a:br>
            <a:r>
              <a:rPr lang="en-US" sz="1800" b="0" i="0" dirty="0">
                <a:solidFill>
                  <a:srgbClr val="0070C0"/>
                </a:solidFill>
                <a:effectLst/>
                <a:latin typeface="Graphik-Regular"/>
              </a:rPr>
              <a:t>- relative close to highway (20.28 km)</a:t>
            </a:r>
            <a:br>
              <a:rPr lang="en-US" sz="1800" b="0" i="0" dirty="0">
                <a:solidFill>
                  <a:srgbClr val="0070C0"/>
                </a:solidFill>
                <a:effectLst/>
                <a:latin typeface="Graphik-Regular"/>
              </a:rPr>
            </a:br>
            <a:r>
              <a:rPr lang="en-US" sz="1800" b="0" i="0" dirty="0">
                <a:solidFill>
                  <a:srgbClr val="0070C0"/>
                </a:solidFill>
                <a:effectLst/>
                <a:latin typeface="Graphik-Regular"/>
              </a:rPr>
              <a:t>- relative close to coastline (14.99 km)</a:t>
            </a:r>
            <a:br>
              <a:rPr lang="en-US" sz="1800" b="0" i="0" dirty="0">
                <a:solidFill>
                  <a:srgbClr val="0070C0"/>
                </a:solidFill>
                <a:effectLst/>
                <a:latin typeface="Graphik-Regular"/>
              </a:rPr>
            </a:br>
            <a:r>
              <a:rPr lang="en-US" sz="1800" b="0" i="0" dirty="0">
                <a:solidFill>
                  <a:srgbClr val="0070C0"/>
                </a:solidFill>
                <a:effectLst/>
                <a:latin typeface="Graphik-Regular"/>
              </a:rPr>
              <a:t>• Also the launch site KSC LC-39A is</a:t>
            </a:r>
            <a:br>
              <a:rPr lang="en-US" sz="1800" b="0" i="0" dirty="0">
                <a:solidFill>
                  <a:srgbClr val="0070C0"/>
                </a:solidFill>
                <a:effectLst/>
                <a:latin typeface="Graphik-Regular"/>
              </a:rPr>
            </a:br>
            <a:r>
              <a:rPr lang="en-US" sz="1800" b="0" i="0" dirty="0">
                <a:solidFill>
                  <a:srgbClr val="0070C0"/>
                </a:solidFill>
                <a:effectLst/>
                <a:latin typeface="Graphik-Regular"/>
              </a:rPr>
              <a:t>relative close to its closest city</a:t>
            </a:r>
            <a:br>
              <a:rPr lang="en-US" sz="1800" b="0" i="0" dirty="0">
                <a:solidFill>
                  <a:srgbClr val="0070C0"/>
                </a:solidFill>
                <a:effectLst/>
                <a:latin typeface="Graphik-Regular"/>
              </a:rPr>
            </a:br>
            <a:r>
              <a:rPr lang="en-US" sz="1800" b="0" i="0" dirty="0">
                <a:solidFill>
                  <a:srgbClr val="0070C0"/>
                </a:solidFill>
                <a:effectLst/>
                <a:latin typeface="Graphik-Regular"/>
              </a:rPr>
              <a:t>Titusville (16.32 km).</a:t>
            </a:r>
            <a:br>
              <a:rPr lang="en-US" sz="1800" b="0" i="0" dirty="0">
                <a:solidFill>
                  <a:srgbClr val="0070C0"/>
                </a:solidFill>
                <a:effectLst/>
                <a:latin typeface="Graphik-Regular"/>
              </a:rPr>
            </a:br>
            <a:r>
              <a:rPr lang="en-US" sz="1800" b="0" i="0" dirty="0">
                <a:solidFill>
                  <a:srgbClr val="0070C0"/>
                </a:solidFill>
                <a:effectLst/>
                <a:latin typeface="Graphik-Regular"/>
              </a:rPr>
              <a:t>• Failed rocket with its high speed can</a:t>
            </a:r>
            <a:br>
              <a:rPr lang="en-US" sz="1800" b="0" i="0" dirty="0">
                <a:solidFill>
                  <a:srgbClr val="0070C0"/>
                </a:solidFill>
                <a:effectLst/>
                <a:latin typeface="Graphik-Regular"/>
              </a:rPr>
            </a:br>
            <a:r>
              <a:rPr lang="en-US" sz="1800" b="0" i="0" dirty="0">
                <a:solidFill>
                  <a:srgbClr val="0070C0"/>
                </a:solidFill>
                <a:effectLst/>
                <a:latin typeface="Graphik-Regular"/>
              </a:rPr>
              <a:t>cover distances like 15-20 km in few</a:t>
            </a:r>
            <a:br>
              <a:rPr lang="en-US" sz="1800" b="0" i="0" dirty="0">
                <a:solidFill>
                  <a:srgbClr val="0070C0"/>
                </a:solidFill>
                <a:effectLst/>
                <a:latin typeface="Graphik-Regular"/>
              </a:rPr>
            </a:br>
            <a:r>
              <a:rPr lang="en-US" sz="1800" b="0" i="0" dirty="0">
                <a:solidFill>
                  <a:srgbClr val="0070C0"/>
                </a:solidFill>
                <a:effectLst/>
                <a:latin typeface="Graphik-Regular"/>
              </a:rPr>
              <a:t>seconds. It could be potentially</a:t>
            </a:r>
            <a:br>
              <a:rPr lang="en-US" sz="1800" b="0" i="0" dirty="0">
                <a:solidFill>
                  <a:srgbClr val="0070C0"/>
                </a:solidFill>
                <a:effectLst/>
                <a:latin typeface="Graphik-Regular"/>
              </a:rPr>
            </a:br>
            <a:r>
              <a:rPr lang="en-US" sz="1800" b="0" i="0" dirty="0">
                <a:solidFill>
                  <a:srgbClr val="0070C0"/>
                </a:solidFill>
                <a:effectLst/>
                <a:latin typeface="Graphik-Regular"/>
              </a:rPr>
              <a:t>dangerous to populated areas.</a:t>
            </a:r>
            <a:r>
              <a:rPr lang="en-US" sz="1600" dirty="0">
                <a:solidFill>
                  <a:srgbClr val="0070C0"/>
                </a:solidFill>
              </a:rPr>
              <a:t> </a:t>
            </a:r>
            <a:endParaRPr lang="en-US" sz="2200" dirty="0">
              <a:solidFill>
                <a:srgbClr val="0070C0"/>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08C786F7-C3DA-99F8-AC62-374BB1F6C805}"/>
              </a:ext>
            </a:extLst>
          </p:cNvPr>
          <p:cNvPicPr>
            <a:picLocks noChangeAspect="1"/>
          </p:cNvPicPr>
          <p:nvPr/>
        </p:nvPicPr>
        <p:blipFill>
          <a:blip r:embed="rId3"/>
          <a:stretch>
            <a:fillRect/>
          </a:stretch>
        </p:blipFill>
        <p:spPr>
          <a:xfrm>
            <a:off x="5018087" y="1690688"/>
            <a:ext cx="6267524" cy="402959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01638"/>
          </a:xfrm>
          <a:prstGeom prst="rect">
            <a:avLst/>
          </a:prstGeom>
        </p:spPr>
        <p:txBody>
          <a:bodyPr lIns="91440" tIns="45720" rIns="91440" bIns="45720" anchor="t">
            <a:normAutofit/>
          </a:bodyPr>
          <a:lstStyle/>
          <a:p>
            <a:pPr>
              <a:lnSpc>
                <a:spcPct val="100000"/>
              </a:lnSpc>
              <a:spcBef>
                <a:spcPts val="1400"/>
              </a:spcBef>
            </a:pPr>
            <a:r>
              <a:rPr lang="en-US" sz="1400" b="0" i="0" dirty="0">
                <a:solidFill>
                  <a:srgbClr val="0070C0"/>
                </a:solidFill>
                <a:effectLst/>
                <a:latin typeface="Graphik-Regular"/>
              </a:rPr>
              <a:t>The chart clearly shows that from all the sites, KSC LC-39A has the most successful launches.</a:t>
            </a:r>
            <a:r>
              <a:rPr lang="en-US" sz="1400" dirty="0">
                <a:solidFill>
                  <a:srgbClr val="0070C0"/>
                </a:solidFill>
              </a:rPr>
              <a:t> </a:t>
            </a:r>
            <a:endParaRPr lang="en-US" sz="1400" dirty="0">
              <a:solidFill>
                <a:srgbClr val="0070C0"/>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Pie chart showing the success percentage achieved by each launch site</a:t>
            </a:r>
          </a:p>
        </p:txBody>
      </p:sp>
      <p:pic>
        <p:nvPicPr>
          <p:cNvPr id="4" name="Picture 3">
            <a:extLst>
              <a:ext uri="{FF2B5EF4-FFF2-40B4-BE49-F238E27FC236}">
                <a16:creationId xmlns:a16="http://schemas.microsoft.com/office/drawing/2014/main" id="{23D81C32-C83C-A2B1-FB55-A0669783A5F4}"/>
              </a:ext>
            </a:extLst>
          </p:cNvPr>
          <p:cNvPicPr>
            <a:picLocks noChangeAspect="1"/>
          </p:cNvPicPr>
          <p:nvPr/>
        </p:nvPicPr>
        <p:blipFill>
          <a:blip r:embed="rId3"/>
          <a:stretch>
            <a:fillRect/>
          </a:stretch>
        </p:blipFill>
        <p:spPr>
          <a:xfrm>
            <a:off x="698891" y="2395396"/>
            <a:ext cx="10586720" cy="305943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63329"/>
            <a:ext cx="9198027" cy="4336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400" b="0" i="0" dirty="0">
                <a:solidFill>
                  <a:srgbClr val="0948CB"/>
                </a:solidFill>
                <a:effectLst/>
                <a:latin typeface="-apple-system"/>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400" dirty="0">
              <a:solidFill>
                <a:srgbClr val="0948CB"/>
              </a:solidFill>
              <a:latin typeface="Abadi" panose="020B0604020104020204" pitchFamily="34" charset="0"/>
            </a:endParaRPr>
          </a:p>
          <a:p>
            <a:pPr lvl="1">
              <a:spcBef>
                <a:spcPts val="1400"/>
              </a:spcBef>
            </a:pPr>
            <a:r>
              <a:rPr lang="en-US" sz="1400" dirty="0">
                <a:solidFill>
                  <a:srgbClr val="0948CB"/>
                </a:solidFill>
              </a:rPr>
              <a:t>This goal of the project is to predict if the first stage will land successfully.</a:t>
            </a:r>
            <a:endParaRPr lang="en-US" sz="1400" dirty="0">
              <a:solidFill>
                <a:srgbClr val="0948CB"/>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400" dirty="0">
                <a:solidFill>
                  <a:srgbClr val="0B49CB"/>
                </a:solidFill>
                <a:latin typeface="Abadi" panose="020B0604020104020204" pitchFamily="34" charset="0"/>
              </a:rPr>
              <a:t>What factors are most important for the success of a rocket landing?</a:t>
            </a:r>
          </a:p>
          <a:p>
            <a:pPr lvl="1">
              <a:spcBef>
                <a:spcPts val="1400"/>
              </a:spcBef>
            </a:pPr>
            <a:r>
              <a:rPr lang="en-US" sz="1400" dirty="0">
                <a:solidFill>
                  <a:srgbClr val="0B49CB"/>
                </a:solidFill>
                <a:latin typeface="Abadi" panose="020B0604020104020204" pitchFamily="34" charset="0"/>
              </a:rPr>
              <a:t>Correlation between factors that influence the success of a rocket landing.</a:t>
            </a:r>
          </a:p>
          <a:p>
            <a:pPr lvl="1">
              <a:spcBef>
                <a:spcPts val="1400"/>
              </a:spcBef>
            </a:pPr>
            <a:r>
              <a:rPr lang="en-US" sz="1400" dirty="0">
                <a:solidFill>
                  <a:srgbClr val="0B49CB"/>
                </a:solidFill>
                <a:latin typeface="Abadi" panose="020B0604020104020204" pitchFamily="34" charset="0"/>
              </a:rPr>
              <a:t>What conditions must be met for the rocket to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328295"/>
          </a:xfrm>
          <a:prstGeom prst="rect">
            <a:avLst/>
          </a:prstGeom>
        </p:spPr>
        <p:txBody>
          <a:bodyPr lIns="91440" tIns="45720" rIns="91440" bIns="45720" anchor="t">
            <a:normAutofit/>
          </a:bodyPr>
          <a:lstStyle/>
          <a:p>
            <a:pPr>
              <a:lnSpc>
                <a:spcPct val="100000"/>
              </a:lnSpc>
              <a:spcBef>
                <a:spcPts val="1400"/>
              </a:spcBef>
            </a:pPr>
            <a:r>
              <a:rPr lang="en-US" sz="1400" b="0" i="0" dirty="0">
                <a:solidFill>
                  <a:srgbClr val="0070C0"/>
                </a:solidFill>
                <a:effectLst/>
                <a:latin typeface="Graphik-Regular"/>
              </a:rPr>
              <a:t>KSC LC-39A has the highest launch success rate (76.9%) with 10 successful and only 3 failed landings.</a:t>
            </a:r>
            <a:r>
              <a:rPr lang="en-US" sz="1400" dirty="0">
                <a:solidFill>
                  <a:srgbClr val="0070C0"/>
                </a:solidFill>
              </a:rPr>
              <a:t>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B49CB"/>
                </a:solidFill>
                <a:latin typeface="Abadi"/>
              </a:rPr>
              <a:t>Pie chart showing the Launch site with the highest launch success ratio</a:t>
            </a:r>
          </a:p>
        </p:txBody>
      </p:sp>
      <p:pic>
        <p:nvPicPr>
          <p:cNvPr id="4" name="Picture 3">
            <a:extLst>
              <a:ext uri="{FF2B5EF4-FFF2-40B4-BE49-F238E27FC236}">
                <a16:creationId xmlns:a16="http://schemas.microsoft.com/office/drawing/2014/main" id="{F8027FDF-CE77-87C5-D7ED-7EEE11F1F6B2}"/>
              </a:ext>
            </a:extLst>
          </p:cNvPr>
          <p:cNvPicPr>
            <a:picLocks noChangeAspect="1"/>
          </p:cNvPicPr>
          <p:nvPr/>
        </p:nvPicPr>
        <p:blipFill>
          <a:blip r:embed="rId3"/>
          <a:stretch>
            <a:fillRect/>
          </a:stretch>
        </p:blipFill>
        <p:spPr>
          <a:xfrm>
            <a:off x="770011" y="2245360"/>
            <a:ext cx="10454552" cy="305844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759829" cy="1603375"/>
          </a:xfrm>
          <a:prstGeom prst="rect">
            <a:avLst/>
          </a:prstGeom>
        </p:spPr>
        <p:txBody>
          <a:bodyPr lIns="91440" tIns="45720" rIns="91440" bIns="45720" anchor="t">
            <a:normAutofit/>
          </a:bodyPr>
          <a:lstStyle/>
          <a:p>
            <a:pPr>
              <a:lnSpc>
                <a:spcPct val="100000"/>
              </a:lnSpc>
              <a:spcBef>
                <a:spcPts val="1400"/>
              </a:spcBef>
            </a:pPr>
            <a:r>
              <a:rPr lang="en-US" sz="1400" b="0" i="0" dirty="0">
                <a:solidFill>
                  <a:srgbClr val="0070C0"/>
                </a:solidFill>
                <a:effectLst/>
                <a:latin typeface="Graphik-Regular"/>
              </a:rPr>
              <a:t>The charts show</a:t>
            </a:r>
            <a:br>
              <a:rPr lang="en-US" sz="1400" b="0" i="0" dirty="0">
                <a:solidFill>
                  <a:srgbClr val="0070C0"/>
                </a:solidFill>
                <a:effectLst/>
                <a:latin typeface="Graphik-Regular"/>
              </a:rPr>
            </a:br>
            <a:r>
              <a:rPr lang="en-US" sz="1400" b="0" i="0" dirty="0">
                <a:solidFill>
                  <a:srgbClr val="0070C0"/>
                </a:solidFill>
                <a:effectLst/>
                <a:latin typeface="Graphik-Regular"/>
              </a:rPr>
              <a:t>that payloads</a:t>
            </a:r>
            <a:br>
              <a:rPr lang="en-US" sz="1400" b="0" i="0" dirty="0">
                <a:solidFill>
                  <a:srgbClr val="0070C0"/>
                </a:solidFill>
                <a:effectLst/>
                <a:latin typeface="Graphik-Regular"/>
              </a:rPr>
            </a:br>
            <a:r>
              <a:rPr lang="en-US" sz="1400" b="0" i="0" dirty="0">
                <a:solidFill>
                  <a:srgbClr val="0070C0"/>
                </a:solidFill>
                <a:effectLst/>
                <a:latin typeface="Graphik-Regular"/>
              </a:rPr>
              <a:t>between 2000</a:t>
            </a:r>
            <a:br>
              <a:rPr lang="en-US" sz="1400" b="0" i="0" dirty="0">
                <a:solidFill>
                  <a:srgbClr val="0070C0"/>
                </a:solidFill>
                <a:effectLst/>
                <a:latin typeface="Graphik-Regular"/>
              </a:rPr>
            </a:br>
            <a:r>
              <a:rPr lang="en-US" sz="1400" b="0" i="0" dirty="0">
                <a:solidFill>
                  <a:srgbClr val="0070C0"/>
                </a:solidFill>
                <a:effectLst/>
                <a:latin typeface="Graphik-Regular"/>
              </a:rPr>
              <a:t>and 5500 kg have</a:t>
            </a:r>
            <a:br>
              <a:rPr lang="en-US" sz="1400" b="0" i="0" dirty="0">
                <a:solidFill>
                  <a:srgbClr val="0070C0"/>
                </a:solidFill>
                <a:effectLst/>
                <a:latin typeface="Graphik-Regular"/>
              </a:rPr>
            </a:br>
            <a:r>
              <a:rPr lang="en-US" sz="1400" b="0" i="0" dirty="0">
                <a:solidFill>
                  <a:srgbClr val="0070C0"/>
                </a:solidFill>
                <a:effectLst/>
                <a:latin typeface="Graphik-Regular"/>
              </a:rPr>
              <a:t>the highest</a:t>
            </a:r>
            <a:br>
              <a:rPr lang="en-US" sz="1400" b="0" i="0" dirty="0">
                <a:solidFill>
                  <a:srgbClr val="0070C0"/>
                </a:solidFill>
                <a:effectLst/>
                <a:latin typeface="Graphik-Regular"/>
              </a:rPr>
            </a:br>
            <a:r>
              <a:rPr lang="en-US" sz="1400" b="0" i="0" dirty="0">
                <a:solidFill>
                  <a:srgbClr val="0070C0"/>
                </a:solidFill>
                <a:effectLst/>
                <a:latin typeface="Graphik-Regular"/>
              </a:rPr>
              <a:t>success rate.</a:t>
            </a:r>
            <a:r>
              <a:rPr lang="en-US" sz="1400" dirty="0">
                <a:solidFill>
                  <a:srgbClr val="0070C0"/>
                </a:solidFill>
              </a:rPr>
              <a:t> </a:t>
            </a:r>
            <a:endParaRPr lang="en-US" sz="1400" dirty="0">
              <a:solidFill>
                <a:srgbClr val="0070C0"/>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687961"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Scatter plot of Payload vs Launch Outcome for all sites, with different payload in the range slider</a:t>
            </a:r>
          </a:p>
        </p:txBody>
      </p:sp>
      <p:pic>
        <p:nvPicPr>
          <p:cNvPr id="4" name="Picture 3">
            <a:extLst>
              <a:ext uri="{FF2B5EF4-FFF2-40B4-BE49-F238E27FC236}">
                <a16:creationId xmlns:a16="http://schemas.microsoft.com/office/drawing/2014/main" id="{8FE3B3D9-4A8D-3760-12E0-BE478D363FF8}"/>
              </a:ext>
            </a:extLst>
          </p:cNvPr>
          <p:cNvPicPr>
            <a:picLocks noChangeAspect="1"/>
          </p:cNvPicPr>
          <p:nvPr/>
        </p:nvPicPr>
        <p:blipFill>
          <a:blip r:embed="rId3"/>
          <a:stretch>
            <a:fillRect/>
          </a:stretch>
        </p:blipFill>
        <p:spPr>
          <a:xfrm>
            <a:off x="2743201" y="1412396"/>
            <a:ext cx="7457440" cy="2676836"/>
          </a:xfrm>
          <a:prstGeom prst="rect">
            <a:avLst/>
          </a:prstGeom>
        </p:spPr>
      </p:pic>
      <p:pic>
        <p:nvPicPr>
          <p:cNvPr id="7" name="Picture 6">
            <a:extLst>
              <a:ext uri="{FF2B5EF4-FFF2-40B4-BE49-F238E27FC236}">
                <a16:creationId xmlns:a16="http://schemas.microsoft.com/office/drawing/2014/main" id="{659A0D8E-A081-FEEB-95A9-ECA5472CFC12}"/>
              </a:ext>
            </a:extLst>
          </p:cNvPr>
          <p:cNvPicPr>
            <a:picLocks noChangeAspect="1"/>
          </p:cNvPicPr>
          <p:nvPr/>
        </p:nvPicPr>
        <p:blipFill>
          <a:blip r:embed="rId4"/>
          <a:stretch>
            <a:fillRect/>
          </a:stretch>
        </p:blipFill>
        <p:spPr>
          <a:xfrm>
            <a:off x="2743201" y="4129872"/>
            <a:ext cx="7457440" cy="263913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84960"/>
            <a:ext cx="3060309" cy="3068320"/>
          </a:xfrm>
          <a:prstGeom prst="rect">
            <a:avLst/>
          </a:prstGeom>
        </p:spPr>
        <p:txBody>
          <a:bodyPr vert="horz" lIns="91440" tIns="45720" rIns="91440" bIns="45720" rtlCol="0" anchor="t">
            <a:normAutofit lnSpcReduction="10000"/>
          </a:bodyPr>
          <a:lstStyle/>
          <a:p>
            <a:pPr>
              <a:spcBef>
                <a:spcPts val="1400"/>
              </a:spcBef>
            </a:pPr>
            <a:r>
              <a:rPr lang="en-US" sz="1400" b="0" i="0" dirty="0">
                <a:solidFill>
                  <a:srgbClr val="0070C0"/>
                </a:solidFill>
                <a:effectLst/>
                <a:latin typeface="Graphik-Regular"/>
              </a:rPr>
              <a:t>Based on the scores of the Test Set,</a:t>
            </a:r>
            <a:br>
              <a:rPr lang="en-US" sz="1400" b="0" i="0" dirty="0">
                <a:solidFill>
                  <a:srgbClr val="0070C0"/>
                </a:solidFill>
                <a:effectLst/>
                <a:latin typeface="Graphik-Regular"/>
              </a:rPr>
            </a:br>
            <a:r>
              <a:rPr lang="en-US" sz="1400" b="0" i="0" dirty="0">
                <a:solidFill>
                  <a:srgbClr val="0070C0"/>
                </a:solidFill>
                <a:effectLst/>
                <a:latin typeface="Graphik-Regular"/>
              </a:rPr>
              <a:t>we can not confirm which method</a:t>
            </a:r>
            <a:br>
              <a:rPr lang="en-US" sz="1400" b="0" i="0" dirty="0">
                <a:solidFill>
                  <a:srgbClr val="0070C0"/>
                </a:solidFill>
                <a:effectLst/>
                <a:latin typeface="Graphik-Regular"/>
              </a:rPr>
            </a:br>
            <a:r>
              <a:rPr lang="en-US" sz="1400" b="0" i="0" dirty="0">
                <a:solidFill>
                  <a:srgbClr val="0070C0"/>
                </a:solidFill>
                <a:effectLst/>
                <a:latin typeface="Graphik-Regular"/>
              </a:rPr>
              <a:t>performs best.</a:t>
            </a:r>
          </a:p>
          <a:p>
            <a:pPr>
              <a:spcBef>
                <a:spcPts val="1400"/>
              </a:spcBef>
            </a:pPr>
            <a:r>
              <a:rPr lang="en-US" sz="1400" b="0" i="0" dirty="0">
                <a:solidFill>
                  <a:srgbClr val="0070C0"/>
                </a:solidFill>
                <a:effectLst/>
                <a:latin typeface="Graphik-Regular"/>
              </a:rPr>
              <a:t>Same Test Set scores may be due</a:t>
            </a:r>
            <a:br>
              <a:rPr lang="en-US" sz="1400" b="0" i="0" dirty="0">
                <a:solidFill>
                  <a:srgbClr val="0070C0"/>
                </a:solidFill>
                <a:effectLst/>
                <a:latin typeface="Graphik-Regular"/>
              </a:rPr>
            </a:br>
            <a:r>
              <a:rPr lang="en-US" sz="1400" b="0" i="0" dirty="0">
                <a:solidFill>
                  <a:srgbClr val="0070C0"/>
                </a:solidFill>
                <a:effectLst/>
                <a:latin typeface="Graphik-Regular"/>
              </a:rPr>
              <a:t>to the small test sample size (18</a:t>
            </a:r>
            <a:br>
              <a:rPr lang="en-US" sz="1400" b="0" i="0" dirty="0">
                <a:solidFill>
                  <a:srgbClr val="0070C0"/>
                </a:solidFill>
                <a:effectLst/>
                <a:latin typeface="Graphik-Regular"/>
              </a:rPr>
            </a:br>
            <a:r>
              <a:rPr lang="en-US" sz="1400" b="0" i="0" dirty="0">
                <a:solidFill>
                  <a:srgbClr val="0070C0"/>
                </a:solidFill>
                <a:effectLst/>
                <a:latin typeface="Graphik-Regular"/>
              </a:rPr>
              <a:t>samples). Therefore, we tested all</a:t>
            </a:r>
            <a:br>
              <a:rPr lang="en-US" sz="1400" b="0" i="0" dirty="0">
                <a:solidFill>
                  <a:srgbClr val="0070C0"/>
                </a:solidFill>
                <a:effectLst/>
                <a:latin typeface="Graphik-Regular"/>
              </a:rPr>
            </a:br>
            <a:r>
              <a:rPr lang="en-US" sz="1400" b="0" i="0" dirty="0">
                <a:solidFill>
                  <a:srgbClr val="0070C0"/>
                </a:solidFill>
                <a:effectLst/>
                <a:latin typeface="Graphik-Regular"/>
              </a:rPr>
              <a:t>methods based on the whole</a:t>
            </a:r>
            <a:br>
              <a:rPr lang="en-US" sz="1400" b="0" i="0" dirty="0">
                <a:solidFill>
                  <a:srgbClr val="0070C0"/>
                </a:solidFill>
                <a:effectLst/>
                <a:latin typeface="Graphik-Regular"/>
              </a:rPr>
            </a:br>
            <a:r>
              <a:rPr lang="en-US" sz="1400" b="0" i="0" dirty="0">
                <a:solidFill>
                  <a:srgbClr val="0070C0"/>
                </a:solidFill>
                <a:effectLst/>
                <a:latin typeface="Graphik-Regular"/>
              </a:rPr>
              <a:t>Dataset.</a:t>
            </a:r>
          </a:p>
          <a:p>
            <a:pPr>
              <a:spcBef>
                <a:spcPts val="1400"/>
              </a:spcBef>
            </a:pPr>
            <a:r>
              <a:rPr lang="en-US" sz="1400" b="0" i="0" dirty="0">
                <a:solidFill>
                  <a:srgbClr val="0070C0"/>
                </a:solidFill>
                <a:effectLst/>
                <a:latin typeface="Graphik-Regular"/>
              </a:rPr>
              <a:t>The scores of the whole Dataset</a:t>
            </a:r>
            <a:br>
              <a:rPr lang="en-US" sz="1400" b="0" i="0" dirty="0">
                <a:solidFill>
                  <a:srgbClr val="0070C0"/>
                </a:solidFill>
                <a:effectLst/>
                <a:latin typeface="Graphik-Regular"/>
              </a:rPr>
            </a:br>
            <a:r>
              <a:rPr lang="en-US" sz="1400" b="0" i="0" dirty="0">
                <a:solidFill>
                  <a:srgbClr val="0070C0"/>
                </a:solidFill>
                <a:effectLst/>
                <a:latin typeface="Graphik-Regular"/>
              </a:rPr>
              <a:t>confirm that the best model is the</a:t>
            </a:r>
            <a:br>
              <a:rPr lang="en-US" sz="1400" b="0" i="0" dirty="0">
                <a:solidFill>
                  <a:srgbClr val="0070C0"/>
                </a:solidFill>
                <a:effectLst/>
                <a:latin typeface="Graphik-Regular"/>
              </a:rPr>
            </a:br>
            <a:r>
              <a:rPr lang="en-US" sz="1400" b="0" i="0" dirty="0">
                <a:solidFill>
                  <a:srgbClr val="0070C0"/>
                </a:solidFill>
                <a:effectLst/>
                <a:latin typeface="Graphik-Regular"/>
              </a:rPr>
              <a:t>Decision Tree Model. This model</a:t>
            </a:r>
            <a:br>
              <a:rPr lang="en-US" sz="1400" b="0" i="0" dirty="0">
                <a:solidFill>
                  <a:srgbClr val="0070C0"/>
                </a:solidFill>
                <a:effectLst/>
                <a:latin typeface="Graphik-Regular"/>
              </a:rPr>
            </a:br>
            <a:r>
              <a:rPr lang="en-US" sz="1400" b="0" i="0" dirty="0">
                <a:solidFill>
                  <a:srgbClr val="0070C0"/>
                </a:solidFill>
                <a:effectLst/>
                <a:latin typeface="Graphik-Regular"/>
              </a:rPr>
              <a:t>has not only higher scores, but also</a:t>
            </a:r>
            <a:br>
              <a:rPr lang="en-US" sz="1400" b="0" i="0" dirty="0">
                <a:solidFill>
                  <a:srgbClr val="0070C0"/>
                </a:solidFill>
                <a:effectLst/>
                <a:latin typeface="Graphik-Regular"/>
              </a:rPr>
            </a:br>
            <a:r>
              <a:rPr lang="en-US" sz="1400" b="0" i="0" dirty="0">
                <a:solidFill>
                  <a:srgbClr val="0070C0"/>
                </a:solidFill>
                <a:effectLst/>
                <a:latin typeface="Graphik-Regular"/>
              </a:rPr>
              <a:t>the highest accuracy.</a:t>
            </a:r>
            <a:r>
              <a:rPr lang="en-US" sz="1400" dirty="0">
                <a:solidFill>
                  <a:srgbClr val="0070C0"/>
                </a:solidFill>
              </a:rPr>
              <a:t> </a:t>
            </a:r>
            <a:br>
              <a:rPr lang="en-US" sz="1600" dirty="0">
                <a:solidFill>
                  <a:srgbClr val="0070C0"/>
                </a:solidFill>
              </a:rPr>
            </a:br>
            <a:endParaRPr lang="en-US" sz="2200" dirty="0">
              <a:solidFill>
                <a:srgbClr val="0070C0"/>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361F3DE-5035-3582-91E2-F986E5F6FC55}"/>
              </a:ext>
            </a:extLst>
          </p:cNvPr>
          <p:cNvPicPr>
            <a:picLocks noChangeAspect="1"/>
          </p:cNvPicPr>
          <p:nvPr/>
        </p:nvPicPr>
        <p:blipFill>
          <a:blip r:embed="rId3"/>
          <a:stretch>
            <a:fillRect/>
          </a:stretch>
        </p:blipFill>
        <p:spPr>
          <a:xfrm>
            <a:off x="5024120" y="1737360"/>
            <a:ext cx="5943600" cy="1819275"/>
          </a:xfrm>
          <a:prstGeom prst="rect">
            <a:avLst/>
          </a:prstGeom>
        </p:spPr>
      </p:pic>
      <p:pic>
        <p:nvPicPr>
          <p:cNvPr id="7" name="Picture 6">
            <a:extLst>
              <a:ext uri="{FF2B5EF4-FFF2-40B4-BE49-F238E27FC236}">
                <a16:creationId xmlns:a16="http://schemas.microsoft.com/office/drawing/2014/main" id="{D327D6EC-7AD1-B9E6-4C4C-299145696D33}"/>
              </a:ext>
            </a:extLst>
          </p:cNvPr>
          <p:cNvPicPr>
            <a:picLocks noChangeAspect="1"/>
          </p:cNvPicPr>
          <p:nvPr/>
        </p:nvPicPr>
        <p:blipFill>
          <a:blip r:embed="rId4"/>
          <a:stretch>
            <a:fillRect/>
          </a:stretch>
        </p:blipFill>
        <p:spPr>
          <a:xfrm>
            <a:off x="5024120" y="3857654"/>
            <a:ext cx="5943600" cy="185500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60842"/>
            <a:ext cx="10515600" cy="549049"/>
          </a:xfrm>
          <a:prstGeom prst="rect">
            <a:avLst/>
          </a:prstGeom>
        </p:spPr>
        <p:txBody>
          <a:bodyPr>
            <a:normAutofit/>
          </a:bodyPr>
          <a:lstStyle/>
          <a:p>
            <a:pPr>
              <a:lnSpc>
                <a:spcPct val="100000"/>
              </a:lnSpc>
              <a:spcBef>
                <a:spcPts val="1400"/>
              </a:spcBef>
            </a:pPr>
            <a:r>
              <a:rPr lang="en-US" sz="1400" b="0" i="0" dirty="0">
                <a:solidFill>
                  <a:srgbClr val="0070C0"/>
                </a:solidFill>
                <a:effectLst/>
                <a:latin typeface="Graphik-Regular"/>
              </a:rPr>
              <a:t>Examining the confusion matrix, we see that logistic regression can distinguish between the different classes. We see that the major problem is false positives.</a:t>
            </a:r>
            <a:r>
              <a:rPr lang="en-US" sz="1400" dirty="0">
                <a:solidFill>
                  <a:srgbClr val="0070C0"/>
                </a:solidFill>
              </a:rPr>
              <a:t> </a:t>
            </a:r>
            <a:endParaRPr lang="en-US" sz="1400" dirty="0">
              <a:solidFill>
                <a:srgbClr val="0070C0"/>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AD20004-0637-BB4A-D70E-B381FCD1F89C}"/>
              </a:ext>
            </a:extLst>
          </p:cNvPr>
          <p:cNvPicPr>
            <a:picLocks noChangeAspect="1"/>
          </p:cNvPicPr>
          <p:nvPr/>
        </p:nvPicPr>
        <p:blipFill>
          <a:blip r:embed="rId3"/>
          <a:stretch>
            <a:fillRect/>
          </a:stretch>
        </p:blipFill>
        <p:spPr>
          <a:xfrm>
            <a:off x="3368748" y="2214841"/>
            <a:ext cx="5318125" cy="41002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2857109" cy="2763278"/>
          </a:xfrm>
          <a:prstGeom prst="rect">
            <a:avLst/>
          </a:prstGeom>
        </p:spPr>
        <p:txBody>
          <a:bodyPr>
            <a:normAutofit/>
          </a:bodyPr>
          <a:lstStyle/>
          <a:p>
            <a:pPr>
              <a:lnSpc>
                <a:spcPct val="100000"/>
              </a:lnSpc>
              <a:spcBef>
                <a:spcPts val="1400"/>
              </a:spcBef>
            </a:pPr>
            <a:r>
              <a:rPr lang="en-US" sz="2200" b="0" i="0" dirty="0">
                <a:solidFill>
                  <a:srgbClr val="121619"/>
                </a:solidFill>
                <a:effectLst/>
                <a:latin typeface="Abadi" panose="020B0604020104020204" pitchFamily="34" charset="0"/>
              </a:rPr>
              <a:t>Special Thanks to:</a:t>
            </a:r>
            <a:br>
              <a:rPr lang="en-US" sz="1800" b="0" i="0" dirty="0">
                <a:solidFill>
                  <a:srgbClr val="D5D5D5"/>
                </a:solidFill>
                <a:effectLst/>
                <a:latin typeface="Graphik-Medium"/>
              </a:rPr>
            </a:br>
            <a:r>
              <a:rPr lang="en-US" sz="1800" b="0" i="0" dirty="0">
                <a:solidFill>
                  <a:srgbClr val="00A2FF"/>
                </a:solidFill>
                <a:effectLst/>
                <a:latin typeface="Graphik-Regular"/>
              </a:rPr>
              <a:t>Instructors</a:t>
            </a:r>
            <a:br>
              <a:rPr lang="en-US" sz="1800" b="0" i="0" dirty="0">
                <a:solidFill>
                  <a:srgbClr val="00A2FF"/>
                </a:solidFill>
                <a:effectLst/>
                <a:latin typeface="Graphik-Regular"/>
              </a:rPr>
            </a:br>
            <a:r>
              <a:rPr lang="en-US" sz="1800" b="0" i="0" dirty="0">
                <a:solidFill>
                  <a:srgbClr val="00A2FF"/>
                </a:solidFill>
                <a:effectLst/>
                <a:latin typeface="Graphik-Regular"/>
              </a:rPr>
              <a:t>Coursera</a:t>
            </a:r>
            <a:br>
              <a:rPr lang="en-US" sz="1800" b="0" i="0" dirty="0">
                <a:solidFill>
                  <a:srgbClr val="00A2FF"/>
                </a:solidFill>
                <a:effectLst/>
                <a:latin typeface="Graphik-Regular"/>
              </a:rPr>
            </a:br>
            <a:r>
              <a:rPr lang="en-US" sz="1800" b="0" i="0" dirty="0">
                <a:solidFill>
                  <a:srgbClr val="00A2FF"/>
                </a:solidFill>
                <a:effectLst/>
                <a:latin typeface="Graphik-Regular"/>
              </a:rPr>
              <a:t>IBM</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59A11E73-2781-7DF9-297E-5504999A2FB4}"/>
              </a:ext>
            </a:extLst>
          </p:cNvPr>
          <p:cNvPicPr>
            <a:picLocks noChangeAspect="1"/>
          </p:cNvPicPr>
          <p:nvPr/>
        </p:nvPicPr>
        <p:blipFill>
          <a:blip r:embed="rId4"/>
          <a:stretch>
            <a:fillRect/>
          </a:stretch>
        </p:blipFill>
        <p:spPr>
          <a:xfrm>
            <a:off x="4189095" y="1406918"/>
            <a:ext cx="6072505" cy="4044163"/>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600" dirty="0"/>
              <a:t>Data was collected using SpaceX API and web scraping from Wikipedia. </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latin typeface="Abadi"/>
              </a:rPr>
              <a:t>Building, tuning, evaluating classification models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297251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the data sets were collected. </a:t>
            </a:r>
          </a:p>
          <a:p>
            <a:pPr lvl="1">
              <a:lnSpc>
                <a:spcPct val="100000"/>
              </a:lnSpc>
              <a:spcBef>
                <a:spcPts val="1400"/>
              </a:spcBef>
            </a:pPr>
            <a:r>
              <a:rPr lang="en-US" sz="1400" dirty="0">
                <a:solidFill>
                  <a:srgbClr val="0070C0"/>
                </a:solidFill>
              </a:rPr>
              <a:t>Data collection was done using get request to the SpaceX API.</a:t>
            </a:r>
          </a:p>
          <a:p>
            <a:pPr lvl="1">
              <a:lnSpc>
                <a:spcPct val="100000"/>
              </a:lnSpc>
              <a:spcBef>
                <a:spcPts val="1400"/>
              </a:spcBef>
            </a:pPr>
            <a:r>
              <a:rPr lang="en-US" sz="1400" dirty="0">
                <a:solidFill>
                  <a:srgbClr val="0070C0"/>
                </a:solidFill>
              </a:rPr>
              <a:t>Next, we decoded the response content as a </a:t>
            </a:r>
            <a:r>
              <a:rPr lang="en-US" sz="1400" dirty="0" err="1">
                <a:solidFill>
                  <a:srgbClr val="0070C0"/>
                </a:solidFill>
              </a:rPr>
              <a:t>Json</a:t>
            </a:r>
            <a:r>
              <a:rPr lang="en-US" sz="1400" dirty="0">
                <a:solidFill>
                  <a:srgbClr val="0070C0"/>
                </a:solidFill>
              </a:rPr>
              <a:t> using .</a:t>
            </a:r>
            <a:r>
              <a:rPr lang="en-US" sz="1400" dirty="0" err="1">
                <a:solidFill>
                  <a:srgbClr val="0070C0"/>
                </a:solidFill>
              </a:rPr>
              <a:t>json</a:t>
            </a:r>
            <a:r>
              <a:rPr lang="en-US" sz="1400" dirty="0">
                <a:solidFill>
                  <a:srgbClr val="0070C0"/>
                </a:solidFill>
              </a:rPr>
              <a:t>() function call and turn it into a pandas </a:t>
            </a:r>
            <a:r>
              <a:rPr lang="en-US" sz="1400" dirty="0" err="1">
                <a:solidFill>
                  <a:srgbClr val="0070C0"/>
                </a:solidFill>
              </a:rPr>
              <a:t>dataframe</a:t>
            </a:r>
            <a:r>
              <a:rPr lang="en-US" sz="1400" dirty="0">
                <a:solidFill>
                  <a:srgbClr val="0070C0"/>
                </a:solidFill>
              </a:rPr>
              <a:t> using .</a:t>
            </a:r>
            <a:r>
              <a:rPr lang="en-US" sz="1400" dirty="0" err="1">
                <a:solidFill>
                  <a:srgbClr val="0070C0"/>
                </a:solidFill>
              </a:rPr>
              <a:t>json_normalize</a:t>
            </a:r>
            <a:r>
              <a:rPr lang="en-US" sz="1400" dirty="0">
                <a:solidFill>
                  <a:srgbClr val="0070C0"/>
                </a:solidFill>
              </a:rPr>
              <a:t>().</a:t>
            </a:r>
          </a:p>
          <a:p>
            <a:pPr lvl="1">
              <a:lnSpc>
                <a:spcPct val="100000"/>
              </a:lnSpc>
              <a:spcBef>
                <a:spcPts val="1400"/>
              </a:spcBef>
            </a:pPr>
            <a:r>
              <a:rPr lang="en-US" sz="1400" dirty="0">
                <a:solidFill>
                  <a:srgbClr val="0070C0"/>
                </a:solidFill>
              </a:rPr>
              <a:t>We then cleaned the data, checked for missing values and fill in missing values where necessary.</a:t>
            </a:r>
          </a:p>
          <a:p>
            <a:pPr lvl="1">
              <a:lnSpc>
                <a:spcPct val="100000"/>
              </a:lnSpc>
              <a:spcBef>
                <a:spcPts val="1400"/>
              </a:spcBef>
            </a:pPr>
            <a:r>
              <a:rPr lang="en-US" sz="1400" dirty="0">
                <a:solidFill>
                  <a:srgbClr val="0070C0"/>
                </a:solidFill>
              </a:rPr>
              <a:t>In addition, we performed web scraping from Wikipedia for Falcon 9 launch records with </a:t>
            </a:r>
            <a:r>
              <a:rPr lang="en-US" sz="1400" dirty="0" err="1">
                <a:solidFill>
                  <a:srgbClr val="0070C0"/>
                </a:solidFill>
              </a:rPr>
              <a:t>BeautifulSoup</a:t>
            </a:r>
            <a:r>
              <a:rPr lang="en-US" sz="1400" dirty="0">
                <a:solidFill>
                  <a:srgbClr val="0070C0"/>
                </a:solidFill>
              </a:rPr>
              <a:t>.</a:t>
            </a:r>
          </a:p>
          <a:p>
            <a:pPr lvl="1">
              <a:lnSpc>
                <a:spcPct val="100000"/>
              </a:lnSpc>
              <a:spcBef>
                <a:spcPts val="1400"/>
              </a:spcBef>
            </a:pPr>
            <a:r>
              <a:rPr lang="en-US" sz="1400" dirty="0">
                <a:solidFill>
                  <a:srgbClr val="0070C0"/>
                </a:solidFill>
              </a:rPr>
              <a:t>The objective was to extract the launch records as HTML table, parse the table and convert it to a pandas </a:t>
            </a:r>
            <a:r>
              <a:rPr lang="en-US" sz="1400" dirty="0" err="1">
                <a:solidFill>
                  <a:srgbClr val="0070C0"/>
                </a:solidFill>
              </a:rPr>
              <a:t>dataframe</a:t>
            </a:r>
            <a:r>
              <a:rPr lang="en-US" sz="1400" dirty="0">
                <a:solidFill>
                  <a:srgbClr val="0070C0"/>
                </a:solidFill>
              </a:rPr>
              <a:t> for future analysis.</a:t>
            </a:r>
            <a:endParaRPr lang="en-US" sz="1800" dirty="0">
              <a:solidFill>
                <a:srgbClr val="0070C0"/>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39C0F5C0-08E5-1959-1940-62A306683646}"/>
              </a:ext>
            </a:extLst>
          </p:cNvPr>
          <p:cNvPicPr>
            <a:picLocks noGrp="1" noChangeAspect="1"/>
          </p:cNvPicPr>
          <p:nvPr>
            <p:ph idx="4294967295"/>
          </p:nvPr>
        </p:nvPicPr>
        <p:blipFill>
          <a:blip r:embed="rId3"/>
          <a:stretch>
            <a:fillRect/>
          </a:stretch>
        </p:blipFill>
        <p:spPr>
          <a:xfrm>
            <a:off x="5910262" y="1792288"/>
            <a:ext cx="5461000"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We used the get request to the SpaceX API to collect data, clean the requested data and did some basic data wrangling and formatting.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a:t>
            </a:r>
          </a:p>
          <a:p>
            <a:pPr marL="0" indent="0">
              <a:lnSpc>
                <a:spcPct val="100000"/>
              </a:lnSpc>
              <a:spcBef>
                <a:spcPts val="1400"/>
              </a:spcBef>
              <a:buNone/>
            </a:pPr>
            <a:r>
              <a:rPr lang="en-US" sz="1400" dirty="0">
                <a:solidFill>
                  <a:srgbClr val="0070C0"/>
                </a:solidFill>
                <a:latin typeface="Abadi" panose="020B0604020104020204" pitchFamily="34" charset="0"/>
              </a:rPr>
              <a:t>https://github.com/ognjen104/Final-DS-course/blob/master/Data%20collection%20API.ipynb</a:t>
            </a:r>
            <a:endParaRPr lang="en-US" sz="1400" dirty="0">
              <a:solidFill>
                <a:srgbClr val="0070C0"/>
              </a:solidFill>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206875"/>
          </a:xfrm>
          <a:prstGeom prst="rect">
            <a:avLst/>
          </a:prstGeom>
        </p:spPr>
        <p:txBody>
          <a:bodyPr lIns="91440" tIns="45720" rIns="91440" bIns="45720" anchor="t">
            <a:noAutofit/>
          </a:bodyPr>
          <a:lstStyle/>
          <a:p>
            <a:pPr>
              <a:lnSpc>
                <a:spcPct val="100000"/>
              </a:lnSpc>
              <a:spcBef>
                <a:spcPts val="1400"/>
              </a:spcBef>
            </a:pPr>
            <a:r>
              <a:rPr lang="en-US" sz="2200" dirty="0">
                <a:latin typeface="Abadi" panose="020B0604020104020204" pitchFamily="34" charset="0"/>
              </a:rPr>
              <a:t>We applied web scrapping to </a:t>
            </a:r>
            <a:r>
              <a:rPr lang="en-US" sz="2200" dirty="0" err="1">
                <a:latin typeface="Abadi" panose="020B0604020104020204" pitchFamily="34" charset="0"/>
              </a:rPr>
              <a:t>webscrap</a:t>
            </a:r>
            <a:r>
              <a:rPr lang="en-US" sz="2200" dirty="0">
                <a:latin typeface="Abadi" panose="020B0604020104020204" pitchFamily="34" charset="0"/>
              </a:rPr>
              <a:t> Falcon 9 launch records with </a:t>
            </a:r>
            <a:r>
              <a:rPr lang="en-US" sz="2200" dirty="0" err="1">
                <a:latin typeface="Abadi" panose="020B0604020104020204" pitchFamily="34" charset="0"/>
              </a:rPr>
              <a:t>BeautifulSoup</a:t>
            </a:r>
            <a:r>
              <a:rPr lang="en-US" sz="2200" dirty="0">
                <a:latin typeface="Abadi" panose="020B0604020104020204" pitchFamily="34" charset="0"/>
              </a:rPr>
              <a:t>. Then, we parsed the table and converted it into a pandas </a:t>
            </a:r>
            <a:r>
              <a:rPr lang="en-US" sz="2200" dirty="0" err="1">
                <a:latin typeface="Abadi" panose="020B0604020104020204" pitchFamily="34" charset="0"/>
              </a:rPr>
              <a:t>dataframe</a:t>
            </a:r>
            <a:r>
              <a:rPr lang="en-US" sz="2200" dirty="0">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a:t>
            </a:r>
          </a:p>
          <a:p>
            <a:pPr marL="0" indent="0">
              <a:lnSpc>
                <a:spcPct val="100000"/>
              </a:lnSpc>
              <a:spcBef>
                <a:spcPts val="1400"/>
              </a:spcBef>
              <a:buNone/>
            </a:pPr>
            <a:r>
              <a:rPr lang="en-US" sz="1400" dirty="0">
                <a:solidFill>
                  <a:srgbClr val="0070C0"/>
                </a:solidFill>
                <a:latin typeface="Abadi" panose="020B0604020104020204" pitchFamily="34" charset="0"/>
              </a:rPr>
              <a:t>https://github.com/ognjen104/Final-DS-course/blob/master/Data%20collection%20with%20Web%20Scraping.ipynb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F44E3B8-4730-6125-40DE-25229B203E8D}"/>
              </a:ext>
            </a:extLst>
          </p:cNvPr>
          <p:cNvPicPr>
            <a:picLocks noChangeAspect="1"/>
          </p:cNvPicPr>
          <p:nvPr/>
        </p:nvPicPr>
        <p:blipFill>
          <a:blip r:embed="rId3"/>
          <a:stretch>
            <a:fillRect/>
          </a:stretch>
        </p:blipFill>
        <p:spPr>
          <a:xfrm>
            <a:off x="5059680" y="4417189"/>
            <a:ext cx="6014720" cy="1902161"/>
          </a:xfrm>
          <a:prstGeom prst="rect">
            <a:avLst/>
          </a:prstGeom>
        </p:spPr>
      </p:pic>
      <p:pic>
        <p:nvPicPr>
          <p:cNvPr id="9" name="Picture 8">
            <a:extLst>
              <a:ext uri="{FF2B5EF4-FFF2-40B4-BE49-F238E27FC236}">
                <a16:creationId xmlns:a16="http://schemas.microsoft.com/office/drawing/2014/main" id="{E6C90BCF-0B4F-34D7-8137-7CC31BCEE287}"/>
              </a:ext>
            </a:extLst>
          </p:cNvPr>
          <p:cNvPicPr>
            <a:picLocks noChangeAspect="1"/>
          </p:cNvPicPr>
          <p:nvPr/>
        </p:nvPicPr>
        <p:blipFill>
          <a:blip r:embed="rId4"/>
          <a:stretch>
            <a:fillRect/>
          </a:stretch>
        </p:blipFill>
        <p:spPr>
          <a:xfrm>
            <a:off x="5059679" y="1392499"/>
            <a:ext cx="4539501" cy="302469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1663</TotalTime>
  <Words>2147</Words>
  <Application>Microsoft Office PowerPoint</Application>
  <PresentationFormat>Widescreen</PresentationFormat>
  <Paragraphs>225</Paragraphs>
  <Slides>47</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-apple-system</vt:lpstr>
      <vt:lpstr>Arial</vt:lpstr>
      <vt:lpstr>Calibri</vt:lpstr>
      <vt:lpstr>Calibri Light</vt:lpstr>
      <vt:lpstr>Graphik-Medium</vt:lpstr>
      <vt:lpstr>Graphik-Regular</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Ognjen Kalajdžić</cp:lastModifiedBy>
  <cp:revision>234</cp:revision>
  <dcterms:created xsi:type="dcterms:W3CDTF">2021-04-29T18:58:34Z</dcterms:created>
  <dcterms:modified xsi:type="dcterms:W3CDTF">2023-03-05T10:30:45Z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